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notesMasterIdLst>
    <p:notesMasterId r:id="rId13"/>
  </p:notesMasterIdLst>
  <p:sldIdLst>
    <p:sldId id="256" r:id="rId2"/>
    <p:sldId id="648" r:id="rId3"/>
    <p:sldId id="649" r:id="rId4"/>
    <p:sldId id="658" r:id="rId5"/>
    <p:sldId id="650" r:id="rId6"/>
    <p:sldId id="657" r:id="rId7"/>
    <p:sldId id="651" r:id="rId8"/>
    <p:sldId id="656" r:id="rId9"/>
    <p:sldId id="652" r:id="rId10"/>
    <p:sldId id="655" r:id="rId11"/>
    <p:sldId id="65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F37B0F-ACA4-E94B-AEA5-3771B9EE1411}">
          <p14:sldIdLst>
            <p14:sldId id="256"/>
            <p14:sldId id="648"/>
            <p14:sldId id="649"/>
            <p14:sldId id="658"/>
            <p14:sldId id="650"/>
            <p14:sldId id="657"/>
            <p14:sldId id="651"/>
            <p14:sldId id="656"/>
            <p14:sldId id="652"/>
            <p14:sldId id="655"/>
            <p14:sldId id="6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D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p:restoredTop sz="94521"/>
  </p:normalViewPr>
  <p:slideViewPr>
    <p:cSldViewPr snapToGrid="0" snapToObjects="1">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3FC56-F4B0-DD48-B89A-76B1A2F2470D}" type="datetimeFigureOut">
              <a:rPr lang="en-US" smtClean="0"/>
              <a:t>10/12/2023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9E9C-7BA3-D94A-892E-DC6A6D37A0D7}" type="slidenum">
              <a:rPr lang="en-US" smtClean="0"/>
              <a:t>‹#›</a:t>
            </a:fld>
            <a:endParaRPr lang="en-US" dirty="0"/>
          </a:p>
        </p:txBody>
      </p:sp>
    </p:spTree>
    <p:extLst>
      <p:ext uri="{BB962C8B-B14F-4D97-AF65-F5344CB8AC3E}">
        <p14:creationId xmlns:p14="http://schemas.microsoft.com/office/powerpoint/2010/main" val="3370724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09476-17D5-A745-90DF-7207421930A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Updated: January, 2017</a:t>
            </a:r>
          </a:p>
        </p:txBody>
      </p:sp>
      <p:sp>
        <p:nvSpPr>
          <p:cNvPr id="5" name="Footer Placeholder 4"/>
          <p:cNvSpPr>
            <a:spLocks noGrp="1"/>
          </p:cNvSpPr>
          <p:nvPr>
            <p:ph type="ftr" sz="quarter" idx="11"/>
          </p:nvPr>
        </p:nvSpPr>
        <p:spPr/>
        <p:txBody>
          <a:bodyPr/>
          <a:lstStyle/>
          <a:p>
            <a:r>
              <a:rPr lang="en-US" dirty="0"/>
              <a:t>FSU Mission-Principle Training Program</a:t>
            </a:r>
          </a:p>
        </p:txBody>
      </p:sp>
      <p:sp>
        <p:nvSpPr>
          <p:cNvPr id="6" name="Slide Number Placeholder 5"/>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B09476-17D5-A745-90DF-7207421930A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B09476-17D5-A745-90DF-7207421930A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Updated: January, 2017</a:t>
            </a:r>
          </a:p>
        </p:txBody>
      </p:sp>
      <p:sp>
        <p:nvSpPr>
          <p:cNvPr id="6" name="Footer Placeholder 5"/>
          <p:cNvSpPr>
            <a:spLocks noGrp="1"/>
          </p:cNvSpPr>
          <p:nvPr>
            <p:ph type="ftr" sz="quarter" idx="11"/>
          </p:nvPr>
        </p:nvSpPr>
        <p:spPr/>
        <p:txBody>
          <a:bodyPr/>
          <a:lstStyle/>
          <a:p>
            <a:r>
              <a:rPr lang="en-US" dirty="0"/>
              <a:t>FSU Mission-Principle Training Program</a:t>
            </a:r>
          </a:p>
        </p:txBody>
      </p:sp>
      <p:sp>
        <p:nvSpPr>
          <p:cNvPr id="7" name="Slide Number Placeholder 6"/>
          <p:cNvSpPr>
            <a:spLocks noGrp="1"/>
          </p:cNvSpPr>
          <p:nvPr>
            <p:ph type="sldNum" sz="quarter" idx="12"/>
          </p:nvPr>
        </p:nvSpPr>
        <p:spPr/>
        <p:txBody>
          <a:bodyPr/>
          <a:lstStyle/>
          <a:p>
            <a:fld id="{11B09476-17D5-A745-90DF-7207421930A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7F4A10-89CE-7E45-884B-BE8AA6EFD3F3}" type="datetimeFigureOut">
              <a:rPr lang="en-US" smtClean="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B09476-17D5-A745-90DF-7207421930A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7F4A10-89CE-7E45-884B-BE8AA6EFD3F3}" type="datetimeFigureOut">
              <a:rPr lang="en-US" smtClean="0"/>
              <a:t>10/12/2023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1B09476-17D5-A745-90DF-7207421930A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459" y="792480"/>
            <a:ext cx="2459756" cy="1264920"/>
          </a:xfrm>
        </p:spPr>
        <p:txBody>
          <a:bodyPr anchor="t">
            <a:normAutofit/>
          </a:bodyPr>
          <a:lstStyle/>
          <a:p>
            <a:r>
              <a:rPr lang="en-US" sz="4800" dirty="0"/>
              <a:t>FSU</a:t>
            </a:r>
          </a:p>
        </p:txBody>
      </p:sp>
      <p:pic>
        <p:nvPicPr>
          <p:cNvPr id="8" name="Picture Placeholder 7" descr="FSU Gateway.jpeg"/>
          <p:cNvPicPr>
            <a:picLocks noGrp="1" noChangeAspect="1"/>
          </p:cNvPicPr>
          <p:nvPr>
            <p:ph type="pic" idx="1"/>
          </p:nvPr>
        </p:nvPicPr>
        <p:blipFill>
          <a:blip r:embed="rId2">
            <a:extLst>
              <a:ext uri="{28A0092B-C50C-407E-A947-70E740481C1C}">
                <a14:useLocalDpi xmlns:a14="http://schemas.microsoft.com/office/drawing/2010/main"/>
              </a:ext>
            </a:extLst>
          </a:blip>
          <a:srcRect/>
          <a:stretch>
            <a:fillRect/>
          </a:stretch>
        </p:blipFill>
        <p:spPr/>
      </p:pic>
      <p:sp>
        <p:nvSpPr>
          <p:cNvPr id="6" name="Text Placeholder 5"/>
          <p:cNvSpPr>
            <a:spLocks noGrp="1"/>
          </p:cNvSpPr>
          <p:nvPr>
            <p:ph type="body" sz="half" idx="2"/>
          </p:nvPr>
        </p:nvSpPr>
        <p:spPr>
          <a:xfrm>
            <a:off x="297459" y="3250528"/>
            <a:ext cx="2299437" cy="3607472"/>
          </a:xfrm>
        </p:spPr>
        <p:txBody>
          <a:bodyPr>
            <a:noAutofit/>
          </a:bodyPr>
          <a:lstStyle/>
          <a:p>
            <a:r>
              <a:rPr lang="en-US" sz="2800" b="1" dirty="0"/>
              <a:t>Inside Sales Jobs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962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D3B2-22D1-1180-FE27-98ED3D47DB3C}"/>
              </a:ext>
            </a:extLst>
          </p:cNvPr>
          <p:cNvSpPr>
            <a:spLocks noGrp="1"/>
          </p:cNvSpPr>
          <p:nvPr>
            <p:ph type="title"/>
          </p:nvPr>
        </p:nvSpPr>
        <p:spPr/>
        <p:txBody>
          <a:bodyPr>
            <a:normAutofit/>
          </a:bodyPr>
          <a:lstStyle/>
          <a:p>
            <a:r>
              <a:rPr lang="en-US" dirty="0"/>
              <a:t>Questions for Students</a:t>
            </a:r>
          </a:p>
        </p:txBody>
      </p:sp>
      <p:sp>
        <p:nvSpPr>
          <p:cNvPr id="3" name="Content Placeholder 2">
            <a:extLst>
              <a:ext uri="{FF2B5EF4-FFF2-40B4-BE49-F238E27FC236}">
                <a16:creationId xmlns:a16="http://schemas.microsoft.com/office/drawing/2014/main" id="{62974CE0-3946-59E8-70E7-633B26E57D19}"/>
              </a:ext>
            </a:extLst>
          </p:cNvPr>
          <p:cNvSpPr>
            <a:spLocks noGrp="1"/>
          </p:cNvSpPr>
          <p:nvPr>
            <p:ph idx="1"/>
          </p:nvPr>
        </p:nvSpPr>
        <p:spPr/>
        <p:txBody>
          <a:bodyPr/>
          <a:lstStyle/>
          <a:p>
            <a:r>
              <a:rPr lang="en-US" dirty="0"/>
              <a:t>What are the Pro’s and the Con’s of Using this Type of Inside Sales Model?</a:t>
            </a:r>
          </a:p>
          <a:p>
            <a:r>
              <a:rPr lang="en-US" dirty="0"/>
              <a:t>What types of qualifications do you think the company would want the inside seller to have here?  Who are they hiring for these types of inside sales jobs?</a:t>
            </a:r>
          </a:p>
        </p:txBody>
      </p:sp>
    </p:spTree>
    <p:extLst>
      <p:ext uri="{BB962C8B-B14F-4D97-AF65-F5344CB8AC3E}">
        <p14:creationId xmlns:p14="http://schemas.microsoft.com/office/powerpoint/2010/main" val="87626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1D89-82EE-1BA2-3B2F-A0BA74F11613}"/>
              </a:ext>
            </a:extLst>
          </p:cNvPr>
          <p:cNvSpPr>
            <a:spLocks noGrp="1"/>
          </p:cNvSpPr>
          <p:nvPr>
            <p:ph type="title"/>
          </p:nvPr>
        </p:nvSpPr>
        <p:spPr>
          <a:xfrm>
            <a:off x="89065" y="381000"/>
            <a:ext cx="8229600" cy="990600"/>
          </a:xfrm>
        </p:spPr>
        <p:txBody>
          <a:bodyPr/>
          <a:lstStyle/>
          <a:p>
            <a:r>
              <a:rPr lang="en-US" dirty="0"/>
              <a:t>Questions…</a:t>
            </a:r>
          </a:p>
        </p:txBody>
      </p:sp>
      <p:sp>
        <p:nvSpPr>
          <p:cNvPr id="3" name="Content Placeholder 2">
            <a:extLst>
              <a:ext uri="{FF2B5EF4-FFF2-40B4-BE49-F238E27FC236}">
                <a16:creationId xmlns:a16="http://schemas.microsoft.com/office/drawing/2014/main" id="{B1D629E7-46D3-03CB-328F-1FED77365A0D}"/>
              </a:ext>
            </a:extLst>
          </p:cNvPr>
          <p:cNvSpPr>
            <a:spLocks noGrp="1"/>
          </p:cNvSpPr>
          <p:nvPr>
            <p:ph idx="1"/>
          </p:nvPr>
        </p:nvSpPr>
        <p:spPr/>
        <p:txBody>
          <a:bodyPr/>
          <a:lstStyle/>
          <a:p>
            <a:pPr marL="0" indent="0">
              <a:buNone/>
            </a:pPr>
            <a:r>
              <a:rPr lang="en-US" dirty="0"/>
              <a:t>Knowing that students are starting mostly in inside sales jobs, how aligned is your curriculum to that role versus more aligned with an outside sales job?</a:t>
            </a:r>
          </a:p>
          <a:p>
            <a:pPr marL="0" indent="0">
              <a:buNone/>
            </a:pPr>
            <a:endParaRPr lang="en-US" dirty="0"/>
          </a:p>
          <a:p>
            <a:pPr marL="0" indent="0">
              <a:buNone/>
            </a:pPr>
            <a:r>
              <a:rPr lang="en-US" dirty="0"/>
              <a:t>Do you think that the skills are the same for inside and outside sales roles?</a:t>
            </a:r>
          </a:p>
          <a:p>
            <a:pPr marL="0" indent="0">
              <a:buNone/>
            </a:pPr>
            <a:endParaRPr lang="en-US" dirty="0"/>
          </a:p>
          <a:p>
            <a:pPr marL="0" indent="0">
              <a:buNone/>
            </a:pPr>
            <a:r>
              <a:rPr lang="en-US" dirty="0"/>
              <a:t>What are 1-2 things that we need to be including in our sales curriculum knowing that our students are going to start their career in an inside sales role?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9816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7411-D826-0442-B395-C93DB868BF64}"/>
              </a:ext>
            </a:extLst>
          </p:cNvPr>
          <p:cNvSpPr>
            <a:spLocks noGrp="1"/>
          </p:cNvSpPr>
          <p:nvPr>
            <p:ph type="title"/>
          </p:nvPr>
        </p:nvSpPr>
        <p:spPr/>
        <p:txBody>
          <a:bodyPr>
            <a:normAutofit fontScale="90000"/>
          </a:bodyPr>
          <a:lstStyle/>
          <a:p>
            <a:r>
              <a:rPr lang="en-US" dirty="0"/>
              <a:t>Different Ways to Get Started in Sales…</a:t>
            </a:r>
          </a:p>
        </p:txBody>
      </p:sp>
      <p:sp>
        <p:nvSpPr>
          <p:cNvPr id="4" name="Oval 3">
            <a:extLst>
              <a:ext uri="{FF2B5EF4-FFF2-40B4-BE49-F238E27FC236}">
                <a16:creationId xmlns:a16="http://schemas.microsoft.com/office/drawing/2014/main" id="{DE2EEEC7-1028-254B-82DE-DCA3AA5CF83D}"/>
              </a:ext>
            </a:extLst>
          </p:cNvPr>
          <p:cNvSpPr/>
          <p:nvPr/>
        </p:nvSpPr>
        <p:spPr>
          <a:xfrm>
            <a:off x="835152" y="2507322"/>
            <a:ext cx="2932176" cy="2540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Field Sales</a:t>
            </a:r>
          </a:p>
        </p:txBody>
      </p:sp>
      <p:sp>
        <p:nvSpPr>
          <p:cNvPr id="5" name="Oval 4">
            <a:extLst>
              <a:ext uri="{FF2B5EF4-FFF2-40B4-BE49-F238E27FC236}">
                <a16:creationId xmlns:a16="http://schemas.microsoft.com/office/drawing/2014/main" id="{737F1688-0023-BA46-80F2-BB3955FC57C8}"/>
              </a:ext>
            </a:extLst>
          </p:cNvPr>
          <p:cNvSpPr/>
          <p:nvPr/>
        </p:nvSpPr>
        <p:spPr>
          <a:xfrm>
            <a:off x="4852416" y="2507322"/>
            <a:ext cx="3072384" cy="25401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Inside Sales</a:t>
            </a:r>
          </a:p>
        </p:txBody>
      </p:sp>
    </p:spTree>
    <p:extLst>
      <p:ext uri="{BB962C8B-B14F-4D97-AF65-F5344CB8AC3E}">
        <p14:creationId xmlns:p14="http://schemas.microsoft.com/office/powerpoint/2010/main" val="1912415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7411-D826-0442-B395-C93DB868BF64}"/>
              </a:ext>
            </a:extLst>
          </p:cNvPr>
          <p:cNvSpPr>
            <a:spLocks noGrp="1"/>
          </p:cNvSpPr>
          <p:nvPr>
            <p:ph type="title"/>
          </p:nvPr>
        </p:nvSpPr>
        <p:spPr/>
        <p:txBody>
          <a:bodyPr>
            <a:normAutofit/>
          </a:bodyPr>
          <a:lstStyle/>
          <a:p>
            <a:r>
              <a:rPr lang="en-US" dirty="0"/>
              <a:t>Inside Sales Models…</a:t>
            </a:r>
          </a:p>
        </p:txBody>
      </p:sp>
      <p:grpSp>
        <p:nvGrpSpPr>
          <p:cNvPr id="6" name="Group 5">
            <a:extLst>
              <a:ext uri="{FF2B5EF4-FFF2-40B4-BE49-F238E27FC236}">
                <a16:creationId xmlns:a16="http://schemas.microsoft.com/office/drawing/2014/main" id="{B1E6D4A4-A32C-F44F-9034-B8F3F3319879}"/>
              </a:ext>
            </a:extLst>
          </p:cNvPr>
          <p:cNvGrpSpPr/>
          <p:nvPr/>
        </p:nvGrpSpPr>
        <p:grpSpPr>
          <a:xfrm>
            <a:off x="629392" y="2109216"/>
            <a:ext cx="8057407" cy="2140994"/>
            <a:chOff x="636280" y="2487928"/>
            <a:chExt cx="7404878" cy="1762282"/>
          </a:xfrm>
        </p:grpSpPr>
        <p:sp>
          <p:nvSpPr>
            <p:cNvPr id="7" name="Oval 6">
              <a:extLst>
                <a:ext uri="{FF2B5EF4-FFF2-40B4-BE49-F238E27FC236}">
                  <a16:creationId xmlns:a16="http://schemas.microsoft.com/office/drawing/2014/main" id="{6AA4CC91-0932-8543-BAFC-9B7409244446}"/>
                </a:ext>
              </a:extLst>
            </p:cNvPr>
            <p:cNvSpPr/>
            <p:nvPr/>
          </p:nvSpPr>
          <p:spPr bwMode="auto">
            <a:xfrm>
              <a:off x="636280" y="2487928"/>
              <a:ext cx="1851796"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Inside Sales Team</a:t>
              </a:r>
            </a:p>
          </p:txBody>
        </p:sp>
        <p:sp>
          <p:nvSpPr>
            <p:cNvPr id="8" name="Right Arrow 7">
              <a:extLst>
                <a:ext uri="{FF2B5EF4-FFF2-40B4-BE49-F238E27FC236}">
                  <a16:creationId xmlns:a16="http://schemas.microsoft.com/office/drawing/2014/main" id="{5E1C478D-848D-BD43-9755-D720D18827FC}"/>
                </a:ext>
              </a:extLst>
            </p:cNvPr>
            <p:cNvSpPr/>
            <p:nvPr/>
          </p:nvSpPr>
          <p:spPr bwMode="auto">
            <a:xfrm>
              <a:off x="2617662" y="3174700"/>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9" name="Oval 8">
              <a:extLst>
                <a:ext uri="{FF2B5EF4-FFF2-40B4-BE49-F238E27FC236}">
                  <a16:creationId xmlns:a16="http://schemas.microsoft.com/office/drawing/2014/main" id="{D83A6FEB-1A8C-354E-B48B-9BE0DDD9A891}"/>
                </a:ext>
              </a:extLst>
            </p:cNvPr>
            <p:cNvSpPr/>
            <p:nvPr/>
          </p:nvSpPr>
          <p:spPr bwMode="auto">
            <a:xfrm>
              <a:off x="3430956" y="2487928"/>
              <a:ext cx="1851796"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Customer</a:t>
              </a:r>
            </a:p>
          </p:txBody>
        </p:sp>
        <p:sp>
          <p:nvSpPr>
            <p:cNvPr id="10" name="Right Arrow 9">
              <a:extLst>
                <a:ext uri="{FF2B5EF4-FFF2-40B4-BE49-F238E27FC236}">
                  <a16:creationId xmlns:a16="http://schemas.microsoft.com/office/drawing/2014/main" id="{282FFF54-CC07-0945-9106-5CC3A8D95FA6}"/>
                </a:ext>
              </a:extLst>
            </p:cNvPr>
            <p:cNvSpPr/>
            <p:nvPr/>
          </p:nvSpPr>
          <p:spPr bwMode="auto">
            <a:xfrm>
              <a:off x="5426601" y="3174700"/>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11" name="Oval 10">
              <a:extLst>
                <a:ext uri="{FF2B5EF4-FFF2-40B4-BE49-F238E27FC236}">
                  <a16:creationId xmlns:a16="http://schemas.microsoft.com/office/drawing/2014/main" id="{94AB3812-0A4B-2F44-9EC7-B6F7F7321251}"/>
                </a:ext>
              </a:extLst>
            </p:cNvPr>
            <p:cNvSpPr/>
            <p:nvPr/>
          </p:nvSpPr>
          <p:spPr bwMode="auto">
            <a:xfrm>
              <a:off x="6225632" y="2487928"/>
              <a:ext cx="1815526"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Outside Rep</a:t>
              </a:r>
            </a:p>
          </p:txBody>
        </p:sp>
      </p:grpSp>
      <p:sp>
        <p:nvSpPr>
          <p:cNvPr id="12" name="TextBox 11">
            <a:extLst>
              <a:ext uri="{FF2B5EF4-FFF2-40B4-BE49-F238E27FC236}">
                <a16:creationId xmlns:a16="http://schemas.microsoft.com/office/drawing/2014/main" id="{10A327A0-7815-CD45-A38B-480641E1CFCD}"/>
              </a:ext>
            </a:extLst>
          </p:cNvPr>
          <p:cNvSpPr txBox="1"/>
          <p:nvPr/>
        </p:nvSpPr>
        <p:spPr>
          <a:xfrm>
            <a:off x="1425460" y="4625991"/>
            <a:ext cx="5948054" cy="1477328"/>
          </a:xfrm>
          <a:prstGeom prst="rect">
            <a:avLst/>
          </a:prstGeom>
          <a:noFill/>
        </p:spPr>
        <p:txBody>
          <a:bodyPr wrap="square" rtlCol="0">
            <a:spAutoFit/>
          </a:bodyPr>
          <a:lstStyle/>
          <a:p>
            <a:pPr algn="ctr"/>
            <a:r>
              <a:rPr lang="en-US" b="1" dirty="0"/>
              <a:t>Filling the Funnel</a:t>
            </a:r>
          </a:p>
          <a:p>
            <a:pPr algn="ctr"/>
            <a:endParaRPr lang="en-US" b="1" dirty="0"/>
          </a:p>
          <a:p>
            <a:r>
              <a:rPr lang="en-US" b="1" dirty="0"/>
              <a:t>Main Objective: Use external lead sources to “sell” appointments that connect outside reps with new customers</a:t>
            </a:r>
          </a:p>
        </p:txBody>
      </p:sp>
    </p:spTree>
    <p:extLst>
      <p:ext uri="{BB962C8B-B14F-4D97-AF65-F5344CB8AC3E}">
        <p14:creationId xmlns:p14="http://schemas.microsoft.com/office/powerpoint/2010/main" val="4108588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D3B2-22D1-1180-FE27-98ED3D47DB3C}"/>
              </a:ext>
            </a:extLst>
          </p:cNvPr>
          <p:cNvSpPr>
            <a:spLocks noGrp="1"/>
          </p:cNvSpPr>
          <p:nvPr>
            <p:ph type="title"/>
          </p:nvPr>
        </p:nvSpPr>
        <p:spPr/>
        <p:txBody>
          <a:bodyPr>
            <a:normAutofit/>
          </a:bodyPr>
          <a:lstStyle/>
          <a:p>
            <a:r>
              <a:rPr lang="en-US" dirty="0"/>
              <a:t>Questions for Students</a:t>
            </a:r>
          </a:p>
        </p:txBody>
      </p:sp>
      <p:sp>
        <p:nvSpPr>
          <p:cNvPr id="3" name="Content Placeholder 2">
            <a:extLst>
              <a:ext uri="{FF2B5EF4-FFF2-40B4-BE49-F238E27FC236}">
                <a16:creationId xmlns:a16="http://schemas.microsoft.com/office/drawing/2014/main" id="{62974CE0-3946-59E8-70E7-633B26E57D19}"/>
              </a:ext>
            </a:extLst>
          </p:cNvPr>
          <p:cNvSpPr>
            <a:spLocks noGrp="1"/>
          </p:cNvSpPr>
          <p:nvPr>
            <p:ph idx="1"/>
          </p:nvPr>
        </p:nvSpPr>
        <p:spPr>
          <a:xfrm>
            <a:off x="457200" y="1600200"/>
            <a:ext cx="8229600" cy="2093026"/>
          </a:xfrm>
        </p:spPr>
        <p:txBody>
          <a:bodyPr/>
          <a:lstStyle/>
          <a:p>
            <a:r>
              <a:rPr lang="en-US" dirty="0"/>
              <a:t>What are the Pro’s and the Con’s of Using this Type of Inside Sales Model?</a:t>
            </a:r>
          </a:p>
          <a:p>
            <a:r>
              <a:rPr lang="en-US" dirty="0"/>
              <a:t>What types of qualifications do you think the company would want the inside seller to have here?  Who are they hiring for these types of inside sales jobs?</a:t>
            </a:r>
          </a:p>
        </p:txBody>
      </p:sp>
      <p:sp>
        <p:nvSpPr>
          <p:cNvPr id="4" name="Rectangle 3">
            <a:extLst>
              <a:ext uri="{FF2B5EF4-FFF2-40B4-BE49-F238E27FC236}">
                <a16:creationId xmlns:a16="http://schemas.microsoft.com/office/drawing/2014/main" id="{1C4871B7-99D3-490A-2FC4-AA73781EA6A5}"/>
              </a:ext>
            </a:extLst>
          </p:cNvPr>
          <p:cNvSpPr/>
          <p:nvPr/>
        </p:nvSpPr>
        <p:spPr>
          <a:xfrm>
            <a:off x="457200" y="4334494"/>
            <a:ext cx="8229600" cy="1990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Now That You have Seen All of the Different Inside Sales Models, Which One Would You Want To Go To Work in As Your First Sales Job Out of School and Why?</a:t>
            </a:r>
          </a:p>
        </p:txBody>
      </p:sp>
    </p:spTree>
    <p:extLst>
      <p:ext uri="{BB962C8B-B14F-4D97-AF65-F5344CB8AC3E}">
        <p14:creationId xmlns:p14="http://schemas.microsoft.com/office/powerpoint/2010/main" val="3127858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4A98D20-BB76-1F41-89C3-7FB2BCF7539B}"/>
              </a:ext>
            </a:extLst>
          </p:cNvPr>
          <p:cNvSpPr>
            <a:spLocks noGrp="1"/>
          </p:cNvSpPr>
          <p:nvPr>
            <p:ph type="title"/>
          </p:nvPr>
        </p:nvSpPr>
        <p:spPr>
          <a:xfrm>
            <a:off x="457200" y="533400"/>
            <a:ext cx="8229600" cy="990600"/>
          </a:xfrm>
        </p:spPr>
        <p:txBody>
          <a:bodyPr>
            <a:normAutofit/>
          </a:bodyPr>
          <a:lstStyle/>
          <a:p>
            <a:r>
              <a:rPr lang="en-US" dirty="0"/>
              <a:t>Inside Sales Models…</a:t>
            </a:r>
          </a:p>
        </p:txBody>
      </p:sp>
      <p:grpSp>
        <p:nvGrpSpPr>
          <p:cNvPr id="5" name="Group 4">
            <a:extLst>
              <a:ext uri="{FF2B5EF4-FFF2-40B4-BE49-F238E27FC236}">
                <a16:creationId xmlns:a16="http://schemas.microsoft.com/office/drawing/2014/main" id="{0A633C4E-D49B-1E4A-B0F5-12471CE0FE20}"/>
              </a:ext>
            </a:extLst>
          </p:cNvPr>
          <p:cNvGrpSpPr/>
          <p:nvPr/>
        </p:nvGrpSpPr>
        <p:grpSpPr>
          <a:xfrm>
            <a:off x="1879016" y="1755648"/>
            <a:ext cx="4985080" cy="2079907"/>
            <a:chOff x="803441" y="2487928"/>
            <a:chExt cx="4312150" cy="1762282"/>
          </a:xfrm>
        </p:grpSpPr>
        <p:sp>
          <p:nvSpPr>
            <p:cNvPr id="6" name="Oval 5">
              <a:extLst>
                <a:ext uri="{FF2B5EF4-FFF2-40B4-BE49-F238E27FC236}">
                  <a16:creationId xmlns:a16="http://schemas.microsoft.com/office/drawing/2014/main" id="{01FAC90F-3051-DE40-99DE-59B6776CA4C2}"/>
                </a:ext>
              </a:extLst>
            </p:cNvPr>
            <p:cNvSpPr/>
            <p:nvPr/>
          </p:nvSpPr>
          <p:spPr bwMode="auto">
            <a:xfrm>
              <a:off x="803441"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Inside Sales Team</a:t>
              </a:r>
            </a:p>
          </p:txBody>
        </p:sp>
        <p:sp>
          <p:nvSpPr>
            <p:cNvPr id="7" name="Right Arrow 6">
              <a:extLst>
                <a:ext uri="{FF2B5EF4-FFF2-40B4-BE49-F238E27FC236}">
                  <a16:creationId xmlns:a16="http://schemas.microsoft.com/office/drawing/2014/main" id="{64121112-F22E-E846-B7B9-4A2B019C992D}"/>
                </a:ext>
              </a:extLst>
            </p:cNvPr>
            <p:cNvSpPr/>
            <p:nvPr/>
          </p:nvSpPr>
          <p:spPr bwMode="auto">
            <a:xfrm>
              <a:off x="2617662" y="3174700"/>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8" name="Oval 7">
              <a:extLst>
                <a:ext uri="{FF2B5EF4-FFF2-40B4-BE49-F238E27FC236}">
                  <a16:creationId xmlns:a16="http://schemas.microsoft.com/office/drawing/2014/main" id="{62C063C2-0FFD-9C42-A66D-FECBB33CB644}"/>
                </a:ext>
              </a:extLst>
            </p:cNvPr>
            <p:cNvSpPr/>
            <p:nvPr/>
          </p:nvSpPr>
          <p:spPr bwMode="auto">
            <a:xfrm>
              <a:off x="3430957"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Customer</a:t>
              </a:r>
            </a:p>
          </p:txBody>
        </p:sp>
      </p:grpSp>
      <p:sp>
        <p:nvSpPr>
          <p:cNvPr id="9" name="TextBox 8">
            <a:extLst>
              <a:ext uri="{FF2B5EF4-FFF2-40B4-BE49-F238E27FC236}">
                <a16:creationId xmlns:a16="http://schemas.microsoft.com/office/drawing/2014/main" id="{3643B104-B969-6A4E-8021-08E8F44B1803}"/>
              </a:ext>
            </a:extLst>
          </p:cNvPr>
          <p:cNvSpPr txBox="1"/>
          <p:nvPr/>
        </p:nvSpPr>
        <p:spPr>
          <a:xfrm>
            <a:off x="1380105" y="4358696"/>
            <a:ext cx="5948054" cy="1477328"/>
          </a:xfrm>
          <a:prstGeom prst="rect">
            <a:avLst/>
          </a:prstGeom>
          <a:noFill/>
        </p:spPr>
        <p:txBody>
          <a:bodyPr wrap="square" rtlCol="0">
            <a:spAutoFit/>
          </a:bodyPr>
          <a:lstStyle/>
          <a:p>
            <a:pPr algn="ctr"/>
            <a:r>
              <a:rPr lang="en-US" b="1" dirty="0"/>
              <a:t>Outbound Selling</a:t>
            </a:r>
          </a:p>
          <a:p>
            <a:pPr algn="ctr"/>
            <a:endParaRPr lang="en-US" b="1" dirty="0"/>
          </a:p>
          <a:p>
            <a:r>
              <a:rPr lang="en-US" b="1" dirty="0"/>
              <a:t>Main Objective: Responsible for selling products to smaller customers who are identified through external lead sources</a:t>
            </a:r>
          </a:p>
        </p:txBody>
      </p:sp>
    </p:spTree>
    <p:extLst>
      <p:ext uri="{BB962C8B-B14F-4D97-AF65-F5344CB8AC3E}">
        <p14:creationId xmlns:p14="http://schemas.microsoft.com/office/powerpoint/2010/main" val="1614874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D3B2-22D1-1180-FE27-98ED3D47DB3C}"/>
              </a:ext>
            </a:extLst>
          </p:cNvPr>
          <p:cNvSpPr>
            <a:spLocks noGrp="1"/>
          </p:cNvSpPr>
          <p:nvPr>
            <p:ph type="title"/>
          </p:nvPr>
        </p:nvSpPr>
        <p:spPr/>
        <p:txBody>
          <a:bodyPr>
            <a:normAutofit/>
          </a:bodyPr>
          <a:lstStyle/>
          <a:p>
            <a:r>
              <a:rPr lang="en-US" dirty="0"/>
              <a:t>Questions for Students</a:t>
            </a:r>
          </a:p>
        </p:txBody>
      </p:sp>
      <p:sp>
        <p:nvSpPr>
          <p:cNvPr id="3" name="Content Placeholder 2">
            <a:extLst>
              <a:ext uri="{FF2B5EF4-FFF2-40B4-BE49-F238E27FC236}">
                <a16:creationId xmlns:a16="http://schemas.microsoft.com/office/drawing/2014/main" id="{62974CE0-3946-59E8-70E7-633B26E57D19}"/>
              </a:ext>
            </a:extLst>
          </p:cNvPr>
          <p:cNvSpPr>
            <a:spLocks noGrp="1"/>
          </p:cNvSpPr>
          <p:nvPr>
            <p:ph idx="1"/>
          </p:nvPr>
        </p:nvSpPr>
        <p:spPr/>
        <p:txBody>
          <a:bodyPr/>
          <a:lstStyle/>
          <a:p>
            <a:r>
              <a:rPr lang="en-US" dirty="0"/>
              <a:t>What are the Pro’s and the Con’s of Using this Type of Inside Sales Model?</a:t>
            </a:r>
          </a:p>
          <a:p>
            <a:r>
              <a:rPr lang="en-US" dirty="0"/>
              <a:t>What types of qualifications do you think the company would want the inside seller to have here?  Who are they hiring for these types of inside sales jobs?</a:t>
            </a:r>
          </a:p>
        </p:txBody>
      </p:sp>
    </p:spTree>
    <p:extLst>
      <p:ext uri="{BB962C8B-B14F-4D97-AF65-F5344CB8AC3E}">
        <p14:creationId xmlns:p14="http://schemas.microsoft.com/office/powerpoint/2010/main" val="108727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92D61-FBEE-A540-9081-D25945BA8362}"/>
              </a:ext>
            </a:extLst>
          </p:cNvPr>
          <p:cNvSpPr>
            <a:spLocks noGrp="1"/>
          </p:cNvSpPr>
          <p:nvPr>
            <p:ph type="title"/>
          </p:nvPr>
        </p:nvSpPr>
        <p:spPr/>
        <p:txBody>
          <a:bodyPr/>
          <a:lstStyle/>
          <a:p>
            <a:r>
              <a:rPr lang="en-US" dirty="0"/>
              <a:t>Inside Sales Models…</a:t>
            </a:r>
          </a:p>
        </p:txBody>
      </p:sp>
      <p:grpSp>
        <p:nvGrpSpPr>
          <p:cNvPr id="4" name="Group 3">
            <a:extLst>
              <a:ext uri="{FF2B5EF4-FFF2-40B4-BE49-F238E27FC236}">
                <a16:creationId xmlns:a16="http://schemas.microsoft.com/office/drawing/2014/main" id="{70D45124-EB8A-7245-983C-2E97255C1395}"/>
              </a:ext>
            </a:extLst>
          </p:cNvPr>
          <p:cNvGrpSpPr/>
          <p:nvPr/>
        </p:nvGrpSpPr>
        <p:grpSpPr>
          <a:xfrm>
            <a:off x="1879016" y="2073272"/>
            <a:ext cx="4753432" cy="1998855"/>
            <a:chOff x="803441" y="2487928"/>
            <a:chExt cx="4312150" cy="1762282"/>
          </a:xfrm>
        </p:grpSpPr>
        <p:sp>
          <p:nvSpPr>
            <p:cNvPr id="5" name="Oval 4">
              <a:extLst>
                <a:ext uri="{FF2B5EF4-FFF2-40B4-BE49-F238E27FC236}">
                  <a16:creationId xmlns:a16="http://schemas.microsoft.com/office/drawing/2014/main" id="{BAC6D1AF-8B4A-AE41-BDD6-6D2A0D90B5A4}"/>
                </a:ext>
              </a:extLst>
            </p:cNvPr>
            <p:cNvSpPr/>
            <p:nvPr/>
          </p:nvSpPr>
          <p:spPr bwMode="auto">
            <a:xfrm>
              <a:off x="803441"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Inside Sales Team</a:t>
              </a:r>
            </a:p>
          </p:txBody>
        </p:sp>
        <p:sp>
          <p:nvSpPr>
            <p:cNvPr id="6" name="Right Arrow 5">
              <a:extLst>
                <a:ext uri="{FF2B5EF4-FFF2-40B4-BE49-F238E27FC236}">
                  <a16:creationId xmlns:a16="http://schemas.microsoft.com/office/drawing/2014/main" id="{3ABF4F76-AAA7-6948-A17E-3C93D2B608BC}"/>
                </a:ext>
              </a:extLst>
            </p:cNvPr>
            <p:cNvSpPr/>
            <p:nvPr/>
          </p:nvSpPr>
          <p:spPr bwMode="auto">
            <a:xfrm rot="10800000">
              <a:off x="2617662" y="3174700"/>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7" name="Oval 6">
              <a:extLst>
                <a:ext uri="{FF2B5EF4-FFF2-40B4-BE49-F238E27FC236}">
                  <a16:creationId xmlns:a16="http://schemas.microsoft.com/office/drawing/2014/main" id="{3C785626-C497-FB47-9B8A-B4697BFB1878}"/>
                </a:ext>
              </a:extLst>
            </p:cNvPr>
            <p:cNvSpPr/>
            <p:nvPr/>
          </p:nvSpPr>
          <p:spPr bwMode="auto">
            <a:xfrm>
              <a:off x="3430957"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Customer</a:t>
              </a:r>
            </a:p>
          </p:txBody>
        </p:sp>
      </p:grpSp>
      <p:sp>
        <p:nvSpPr>
          <p:cNvPr id="8" name="TextBox 7">
            <a:extLst>
              <a:ext uri="{FF2B5EF4-FFF2-40B4-BE49-F238E27FC236}">
                <a16:creationId xmlns:a16="http://schemas.microsoft.com/office/drawing/2014/main" id="{1AAC6D1C-C88F-9245-8FC3-135D50BFEEFC}"/>
              </a:ext>
            </a:extLst>
          </p:cNvPr>
          <p:cNvSpPr txBox="1"/>
          <p:nvPr/>
        </p:nvSpPr>
        <p:spPr>
          <a:xfrm>
            <a:off x="1532505" y="4488494"/>
            <a:ext cx="5948054" cy="1200329"/>
          </a:xfrm>
          <a:prstGeom prst="rect">
            <a:avLst/>
          </a:prstGeom>
          <a:noFill/>
        </p:spPr>
        <p:txBody>
          <a:bodyPr wrap="square" rtlCol="0">
            <a:spAutoFit/>
          </a:bodyPr>
          <a:lstStyle/>
          <a:p>
            <a:pPr algn="ctr"/>
            <a:r>
              <a:rPr lang="en-US" b="1" dirty="0"/>
              <a:t>Inbound Selling</a:t>
            </a:r>
          </a:p>
          <a:p>
            <a:pPr algn="ctr"/>
            <a:endParaRPr lang="en-US" b="1" dirty="0"/>
          </a:p>
          <a:p>
            <a:r>
              <a:rPr lang="en-US" b="1" dirty="0"/>
              <a:t>Main Objective: Responsible for selling products to smaller customers who are inbound</a:t>
            </a:r>
          </a:p>
        </p:txBody>
      </p:sp>
    </p:spTree>
    <p:extLst>
      <p:ext uri="{BB962C8B-B14F-4D97-AF65-F5344CB8AC3E}">
        <p14:creationId xmlns:p14="http://schemas.microsoft.com/office/powerpoint/2010/main" val="129518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D3B2-22D1-1180-FE27-98ED3D47DB3C}"/>
              </a:ext>
            </a:extLst>
          </p:cNvPr>
          <p:cNvSpPr>
            <a:spLocks noGrp="1"/>
          </p:cNvSpPr>
          <p:nvPr>
            <p:ph type="title"/>
          </p:nvPr>
        </p:nvSpPr>
        <p:spPr/>
        <p:txBody>
          <a:bodyPr>
            <a:normAutofit/>
          </a:bodyPr>
          <a:lstStyle/>
          <a:p>
            <a:r>
              <a:rPr lang="en-US" dirty="0"/>
              <a:t>Questions for Students</a:t>
            </a:r>
          </a:p>
        </p:txBody>
      </p:sp>
      <p:sp>
        <p:nvSpPr>
          <p:cNvPr id="3" name="Content Placeholder 2">
            <a:extLst>
              <a:ext uri="{FF2B5EF4-FFF2-40B4-BE49-F238E27FC236}">
                <a16:creationId xmlns:a16="http://schemas.microsoft.com/office/drawing/2014/main" id="{62974CE0-3946-59E8-70E7-633B26E57D19}"/>
              </a:ext>
            </a:extLst>
          </p:cNvPr>
          <p:cNvSpPr>
            <a:spLocks noGrp="1"/>
          </p:cNvSpPr>
          <p:nvPr>
            <p:ph idx="1"/>
          </p:nvPr>
        </p:nvSpPr>
        <p:spPr/>
        <p:txBody>
          <a:bodyPr/>
          <a:lstStyle/>
          <a:p>
            <a:r>
              <a:rPr lang="en-US" dirty="0"/>
              <a:t>What are the Pro’s and the Con’s of Using this Type of Inside Sales Model?</a:t>
            </a:r>
          </a:p>
          <a:p>
            <a:r>
              <a:rPr lang="en-US" dirty="0"/>
              <a:t>What types of qualifications do you think the company would want the inside seller to have here?  Who are they hiring for these types of inside sales jobs?</a:t>
            </a:r>
          </a:p>
        </p:txBody>
      </p:sp>
    </p:spTree>
    <p:extLst>
      <p:ext uri="{BB962C8B-B14F-4D97-AF65-F5344CB8AC3E}">
        <p14:creationId xmlns:p14="http://schemas.microsoft.com/office/powerpoint/2010/main" val="253655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A8DF-75FC-D74E-B977-1E2E30472F8B}"/>
              </a:ext>
            </a:extLst>
          </p:cNvPr>
          <p:cNvSpPr>
            <a:spLocks noGrp="1"/>
          </p:cNvSpPr>
          <p:nvPr>
            <p:ph type="title"/>
          </p:nvPr>
        </p:nvSpPr>
        <p:spPr>
          <a:xfrm>
            <a:off x="0" y="153005"/>
            <a:ext cx="8229600" cy="990600"/>
          </a:xfrm>
        </p:spPr>
        <p:txBody>
          <a:bodyPr/>
          <a:lstStyle/>
          <a:p>
            <a:r>
              <a:rPr lang="en-US" dirty="0"/>
              <a:t>Inside Sales Models</a:t>
            </a:r>
          </a:p>
        </p:txBody>
      </p:sp>
      <p:sp>
        <p:nvSpPr>
          <p:cNvPr id="4" name="TextBox 3">
            <a:extLst>
              <a:ext uri="{FF2B5EF4-FFF2-40B4-BE49-F238E27FC236}">
                <a16:creationId xmlns:a16="http://schemas.microsoft.com/office/drawing/2014/main" id="{D51297BD-35AB-DA4D-8BFE-4634D563EF0C}"/>
              </a:ext>
            </a:extLst>
          </p:cNvPr>
          <p:cNvSpPr txBox="1"/>
          <p:nvPr/>
        </p:nvSpPr>
        <p:spPr>
          <a:xfrm>
            <a:off x="1001062" y="5073315"/>
            <a:ext cx="7344221" cy="1754327"/>
          </a:xfrm>
          <a:prstGeom prst="rect">
            <a:avLst/>
          </a:prstGeom>
          <a:noFill/>
        </p:spPr>
        <p:txBody>
          <a:bodyPr wrap="square" rtlCol="0">
            <a:spAutoFit/>
          </a:bodyPr>
          <a:lstStyle/>
          <a:p>
            <a:pPr algn="ctr"/>
            <a:r>
              <a:rPr lang="en-US" b="1" dirty="0"/>
              <a:t>Triad/Pod Selling</a:t>
            </a:r>
          </a:p>
          <a:p>
            <a:pPr algn="ctr"/>
            <a:endParaRPr lang="en-US" b="1" dirty="0"/>
          </a:p>
          <a:p>
            <a:r>
              <a:rPr lang="en-US" b="1" dirty="0"/>
              <a:t>Main Objective: Inside team is responsible for supporting outside sales team with order management and serves as point of contact for customer service issues.  Has some selling leeway for repeat/cross-selling/up-selling to customers.</a:t>
            </a:r>
          </a:p>
        </p:txBody>
      </p:sp>
      <p:grpSp>
        <p:nvGrpSpPr>
          <p:cNvPr id="5" name="Group 4">
            <a:extLst>
              <a:ext uri="{FF2B5EF4-FFF2-40B4-BE49-F238E27FC236}">
                <a16:creationId xmlns:a16="http://schemas.microsoft.com/office/drawing/2014/main" id="{DBF1D74F-6273-6D4E-8B20-CC0D162CF294}"/>
              </a:ext>
            </a:extLst>
          </p:cNvPr>
          <p:cNvGrpSpPr/>
          <p:nvPr/>
        </p:nvGrpSpPr>
        <p:grpSpPr>
          <a:xfrm>
            <a:off x="2198056" y="968535"/>
            <a:ext cx="4848919" cy="4104780"/>
            <a:chOff x="2198057" y="968535"/>
            <a:chExt cx="4312150" cy="3934357"/>
          </a:xfrm>
        </p:grpSpPr>
        <p:grpSp>
          <p:nvGrpSpPr>
            <p:cNvPr id="6" name="Group 5">
              <a:extLst>
                <a:ext uri="{FF2B5EF4-FFF2-40B4-BE49-F238E27FC236}">
                  <a16:creationId xmlns:a16="http://schemas.microsoft.com/office/drawing/2014/main" id="{D8C6C9A4-BDC8-1C41-8816-D05B230A4387}"/>
                </a:ext>
              </a:extLst>
            </p:cNvPr>
            <p:cNvGrpSpPr/>
            <p:nvPr/>
          </p:nvGrpSpPr>
          <p:grpSpPr>
            <a:xfrm>
              <a:off x="2198057" y="3140610"/>
              <a:ext cx="4312150" cy="1762282"/>
              <a:chOff x="803441" y="2487928"/>
              <a:chExt cx="4312150" cy="1762282"/>
            </a:xfrm>
          </p:grpSpPr>
          <p:sp>
            <p:nvSpPr>
              <p:cNvPr id="10" name="Oval 9">
                <a:extLst>
                  <a:ext uri="{FF2B5EF4-FFF2-40B4-BE49-F238E27FC236}">
                    <a16:creationId xmlns:a16="http://schemas.microsoft.com/office/drawing/2014/main" id="{220339BE-CE78-684F-976F-CB3C0C44C46E}"/>
                  </a:ext>
                </a:extLst>
              </p:cNvPr>
              <p:cNvSpPr/>
              <p:nvPr/>
            </p:nvSpPr>
            <p:spPr bwMode="auto">
              <a:xfrm>
                <a:off x="803441"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Inside Sales Team</a:t>
                </a:r>
              </a:p>
            </p:txBody>
          </p:sp>
          <p:sp>
            <p:nvSpPr>
              <p:cNvPr id="11" name="Right Arrow 10">
                <a:extLst>
                  <a:ext uri="{FF2B5EF4-FFF2-40B4-BE49-F238E27FC236}">
                    <a16:creationId xmlns:a16="http://schemas.microsoft.com/office/drawing/2014/main" id="{71941680-B9C2-A04B-81C6-8ED4CE7D0A0C}"/>
                  </a:ext>
                </a:extLst>
              </p:cNvPr>
              <p:cNvSpPr/>
              <p:nvPr/>
            </p:nvSpPr>
            <p:spPr bwMode="auto">
              <a:xfrm rot="10800000">
                <a:off x="2617662" y="3174700"/>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12" name="Oval 11">
                <a:extLst>
                  <a:ext uri="{FF2B5EF4-FFF2-40B4-BE49-F238E27FC236}">
                    <a16:creationId xmlns:a16="http://schemas.microsoft.com/office/drawing/2014/main" id="{B8310588-C404-934B-9265-1237B0A71897}"/>
                  </a:ext>
                </a:extLst>
              </p:cNvPr>
              <p:cNvSpPr/>
              <p:nvPr/>
            </p:nvSpPr>
            <p:spPr bwMode="auto">
              <a:xfrm>
                <a:off x="3430957" y="2487928"/>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Customer</a:t>
                </a:r>
              </a:p>
            </p:txBody>
          </p:sp>
        </p:grpSp>
        <p:sp>
          <p:nvSpPr>
            <p:cNvPr id="7" name="Oval 6">
              <a:extLst>
                <a:ext uri="{FF2B5EF4-FFF2-40B4-BE49-F238E27FC236}">
                  <a16:creationId xmlns:a16="http://schemas.microsoft.com/office/drawing/2014/main" id="{2751B73D-A164-B046-9A29-7DE37E2DE7EE}"/>
                </a:ext>
              </a:extLst>
            </p:cNvPr>
            <p:cNvSpPr/>
            <p:nvPr/>
          </p:nvSpPr>
          <p:spPr bwMode="auto">
            <a:xfrm>
              <a:off x="3526596" y="968535"/>
              <a:ext cx="1684634" cy="1762282"/>
            </a:xfrm>
            <a:prstGeom prst="ellipse">
              <a:avLst/>
            </a:prstGeom>
            <a:solidFill>
              <a:srgbClr val="450205"/>
            </a:solidFill>
            <a:ln w="9525" cap="flat" cmpd="sng" algn="ctr">
              <a:solidFill>
                <a:schemeClr val="bg2"/>
              </a:solidFill>
              <a:prstDash val="solid"/>
              <a:round/>
              <a:headEnd type="none" w="med" len="med"/>
              <a:tailEnd type="none" w="med" len="med"/>
            </a:ln>
            <a:effectLst/>
          </p:spPr>
          <p:txBody>
            <a:bodyPr vert="horz" wrap="squar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pitchFamily="34" charset="0"/>
                </a:rPr>
                <a:t>Outside Sales Rep</a:t>
              </a:r>
            </a:p>
          </p:txBody>
        </p:sp>
        <p:sp>
          <p:nvSpPr>
            <p:cNvPr id="8" name="Right Arrow 7">
              <a:extLst>
                <a:ext uri="{FF2B5EF4-FFF2-40B4-BE49-F238E27FC236}">
                  <a16:creationId xmlns:a16="http://schemas.microsoft.com/office/drawing/2014/main" id="{2DD871A9-0686-8D4B-A319-75EC4FD33074}"/>
                </a:ext>
              </a:extLst>
            </p:cNvPr>
            <p:cNvSpPr/>
            <p:nvPr/>
          </p:nvSpPr>
          <p:spPr bwMode="auto">
            <a:xfrm rot="7963694">
              <a:off x="3276759" y="2666027"/>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sp>
          <p:nvSpPr>
            <p:cNvPr id="9" name="Right Arrow 8">
              <a:extLst>
                <a:ext uri="{FF2B5EF4-FFF2-40B4-BE49-F238E27FC236}">
                  <a16:creationId xmlns:a16="http://schemas.microsoft.com/office/drawing/2014/main" id="{83D6AA2C-875D-5441-AAEE-1F9E374F3A2B}"/>
                </a:ext>
              </a:extLst>
            </p:cNvPr>
            <p:cNvSpPr/>
            <p:nvPr/>
          </p:nvSpPr>
          <p:spPr bwMode="auto">
            <a:xfrm rot="3189134">
              <a:off x="4747796" y="2666027"/>
              <a:ext cx="660895" cy="492403"/>
            </a:xfrm>
            <a:prstGeom prst="rightArrow">
              <a:avLst/>
            </a:prstGeom>
            <a:solidFill>
              <a:srgbClr val="450205"/>
            </a:solidFill>
            <a:ln w="9525" cap="flat" cmpd="sng" algn="ctr">
              <a:solidFill>
                <a:schemeClr val="bg2"/>
              </a:solidFill>
              <a:prstDash val="solid"/>
              <a:round/>
              <a:headEnd type="none" w="med" len="med"/>
              <a:tailEnd type="none" w="med" len="med"/>
            </a:ln>
            <a:effectLst/>
          </p:spPr>
          <p:txBody>
            <a:bodyPr vert="horz" wrap="none" lIns="0" tIns="0" rIns="91440" bIns="45720" numCol="1" rtlCol="0" anchor="ctr" anchorCtr="0" compatLnSpc="1">
              <a:prstTxWarp prst="textNoShape">
                <a:avLst/>
              </a:prstTxWarp>
            </a:bodyPr>
            <a:lstStyle/>
            <a:p>
              <a:pPr marL="0" marR="0" indent="0" algn="ctr" defTabSz="914400" rtl="0" eaLnBrk="1" fontAlgn="base" latinLnBrk="0" hangingPunct="1">
                <a:lnSpc>
                  <a:spcPct val="86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endParaRPr>
            </a:p>
          </p:txBody>
        </p:sp>
      </p:grpSp>
    </p:spTree>
    <p:extLst>
      <p:ext uri="{BB962C8B-B14F-4D97-AF65-F5344CB8AC3E}">
        <p14:creationId xmlns:p14="http://schemas.microsoft.com/office/powerpoint/2010/main" val="2608996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000000"/>
      </a:dk1>
      <a:lt1>
        <a:srgbClr val="FFFFFF"/>
      </a:lt1>
      <a:dk2>
        <a:srgbClr val="800000"/>
      </a:dk2>
      <a:lt2>
        <a:srgbClr val="C8C8B1"/>
      </a:lt2>
      <a:accent1>
        <a:srgbClr val="7A141C"/>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11745</TotalTime>
  <Words>457</Words>
  <Application>Microsoft Office PowerPoint</Application>
  <PresentationFormat>On-screen Show (4:3)</PresentationFormat>
  <Paragraphs>58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Clarity</vt:lpstr>
      <vt:lpstr>FSU</vt:lpstr>
      <vt:lpstr>Different Ways to Get Started in Sales…</vt:lpstr>
      <vt:lpstr>Inside Sales Models…</vt:lpstr>
      <vt:lpstr>Questions for Students</vt:lpstr>
      <vt:lpstr>Inside Sales Models…</vt:lpstr>
      <vt:lpstr>Questions for Students</vt:lpstr>
      <vt:lpstr>Inside Sales Models…</vt:lpstr>
      <vt:lpstr>Questions for Students</vt:lpstr>
      <vt:lpstr>Inside Sales Models</vt:lpstr>
      <vt:lpstr>Questions for Students</vt:lpstr>
      <vt:lpstr>Questions…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User Name</dc:creator>
  <cp:lastModifiedBy>Marty Holmes</cp:lastModifiedBy>
  <cp:revision>123</cp:revision>
  <cp:lastPrinted>2021-09-08T14:40:00Z</cp:lastPrinted>
  <dcterms:created xsi:type="dcterms:W3CDTF">2016-12-26T15:42:35Z</dcterms:created>
  <dcterms:modified xsi:type="dcterms:W3CDTF">2023-10-12T18:07:43Z</dcterms:modified>
</cp:coreProperties>
</file>