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3"/>
  </p:notesMasterIdLst>
  <p:handoutMasterIdLst>
    <p:handoutMasterId r:id="rId24"/>
  </p:handoutMasterIdLst>
  <p:sldIdLst>
    <p:sldId id="257" r:id="rId5"/>
    <p:sldId id="389" r:id="rId6"/>
    <p:sldId id="384" r:id="rId7"/>
    <p:sldId id="397" r:id="rId8"/>
    <p:sldId id="396" r:id="rId9"/>
    <p:sldId id="317" r:id="rId10"/>
    <p:sldId id="279" r:id="rId11"/>
    <p:sldId id="393" r:id="rId12"/>
    <p:sldId id="394" r:id="rId13"/>
    <p:sldId id="270" r:id="rId14"/>
    <p:sldId id="395" r:id="rId15"/>
    <p:sldId id="281" r:id="rId16"/>
    <p:sldId id="399" r:id="rId17"/>
    <p:sldId id="272" r:id="rId18"/>
    <p:sldId id="321" r:id="rId19"/>
    <p:sldId id="398" r:id="rId20"/>
    <p:sldId id="391" r:id="rId21"/>
    <p:sldId id="392" r:id="rId2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9" autoAdjust="0"/>
    <p:restoredTop sz="93725" autoAdjust="0"/>
  </p:normalViewPr>
  <p:slideViewPr>
    <p:cSldViewPr snapToGrid="0">
      <p:cViewPr varScale="1">
        <p:scale>
          <a:sx n="64" d="100"/>
          <a:sy n="64" d="100"/>
        </p:scale>
        <p:origin x="564" y="4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Understanding</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Demonstrate a comprehensive understanding of AI tool and its application in sales.</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mn-lt"/>
            </a:rPr>
            <a:t>Presentation</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Outline developed effectively. Presentation well organized and visually appealing. Conveyed key information.</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Communication</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latin typeface="+mn-lt"/>
            </a:rPr>
            <a:t>Delivered</a:t>
          </a:r>
          <a:r>
            <a:rPr lang="en-US" sz="1800" baseline="0" dirty="0">
              <a:latin typeface="+mn-lt"/>
            </a:rPr>
            <a:t> confidently and engaged audience effectively.  Answered questions &amp; facilitated discussion.</a:t>
          </a:r>
          <a:endParaRPr lang="en-US" sz="1800" dirty="0">
            <a:latin typeface="+mn-lt"/>
          </a:endParaRP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Resources</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Reflection</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t>Individual feedback on assignment.  Thoughtful reflections on Chat GPT interactions and impact of AI tools in sales.</a:t>
          </a:r>
          <a:endParaRPr lang="en-US" sz="1800" dirty="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t>Use of Chat GPT and other relevant resources to enhance research and gather relevant insights.</a:t>
          </a:r>
          <a:endParaRPr lang="en-US" sz="1800" dirty="0">
            <a:latin typeface="+mn-lt"/>
          </a:endParaRP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Understanding</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Demonstrate a comprehensive understanding of AI tool and its application in sales.</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Presentation</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Outline developed effectively. Presentation well organized and visually appealing. Conveyed key information.</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Communication</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Delivered</a:t>
          </a:r>
          <a:r>
            <a:rPr lang="en-US" sz="1800" kern="1200" baseline="0" dirty="0">
              <a:latin typeface="+mn-lt"/>
            </a:rPr>
            <a:t> confidently and engaged audience effectively.  Answered questions &amp; facilitated discussion.</a:t>
          </a:r>
          <a:endParaRPr lang="en-US" sz="1800" kern="1200" dirty="0">
            <a:latin typeface="+mn-lt"/>
          </a:endParaRP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Resources</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Use of Chat GPT and other relevant resources to enhance research and gather relevant insights.</a:t>
          </a:r>
          <a:endParaRPr lang="en-US" sz="1800" kern="1200" dirty="0">
            <a:latin typeface="+mn-lt"/>
          </a:endParaRP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Reflection</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Individual feedback on assignment.  Thoughtful reflections on Chat GPT interactions and impact of AI tools in sales.</a:t>
          </a:r>
          <a:endParaRPr lang="en-US" sz="1800" kern="1200" dirty="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C17F2C1D-F243-42AB-ADF2-E7CB4E04900E}" type="datetimeFigureOut">
              <a:rPr lang="en-US" smtClean="0"/>
              <a:t>7/21/2023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020CE34E-5667-4A32-A6BA-10C7A552BC63}" type="datetimeFigureOut">
              <a:rPr lang="en-US" smtClean="0"/>
              <a:t>7/21/2023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337211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257067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14</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15</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18</a:t>
            </a:fld>
            <a:endParaRPr lang="en-US"/>
          </a:p>
        </p:txBody>
      </p:sp>
    </p:spTree>
    <p:extLst>
      <p:ext uri="{BB962C8B-B14F-4D97-AF65-F5344CB8AC3E}">
        <p14:creationId xmlns:p14="http://schemas.microsoft.com/office/powerpoint/2010/main" val="87375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in/gardnerjessica/" TargetMode="External"/><Relationship Id="rId2" Type="http://schemas.openxmlformats.org/officeDocument/2006/relationships/hyperlink" Target="mailto:jjgardne@d.umn.edu" TargetMode="Externa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hyperlink" Target="https://research.aimultiple.com/sales-ai/" TargetMode="External"/><Relationship Id="rId3" Type="http://schemas.openxmlformats.org/officeDocument/2006/relationships/image" Target="../media/image12.jpeg"/><Relationship Id="rId7" Type="http://schemas.openxmlformats.org/officeDocument/2006/relationships/hyperlink" Target="https://www.usatoday.com/story/opinion/2023/04/07/colleges-should-embrace-chatgpt-ai-academic-potential/11569735002/"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eab.com/insights/blogs/strategy/innovative-ways-higher-ed-embrace-ai/" TargetMode="External"/><Relationship Id="rId5" Type="http://schemas.openxmlformats.org/officeDocument/2006/relationships/hyperlink" Target="https://eab.com/expert/abhilash-panthagani/" TargetMode="External"/><Relationship Id="rId4" Type="http://schemas.openxmlformats.org/officeDocument/2006/relationships/hyperlink" Target="https://eab.com/expert/afia-tasneem/" TargetMode="External"/><Relationship Id="rId9" Type="http://schemas.openxmlformats.org/officeDocument/2006/relationships/hyperlink" Target="https://blog.hubspot.com/sales/ai-b2b-sa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8007767" y="960989"/>
            <a:ext cx="3557171" cy="3998637"/>
          </a:xfrm>
        </p:spPr>
        <p:txBody>
          <a:bodyPr anchor="b" anchorCtr="0">
            <a:noAutofit/>
          </a:bodyPr>
          <a:lstStyle/>
          <a:p>
            <a:r>
              <a:rPr lang="en-US" sz="3600" dirty="0"/>
              <a:t>Helping Students Embrace ChatGPT </a:t>
            </a:r>
            <a:r>
              <a:rPr lang="en-US" sz="3200" dirty="0"/>
              <a:t>and…</a:t>
            </a:r>
            <a:br>
              <a:rPr lang="en-US" sz="3200" dirty="0"/>
            </a:br>
            <a:br>
              <a:rPr lang="en-US" sz="3200" dirty="0"/>
            </a:br>
            <a:r>
              <a:rPr lang="en-US" sz="3600" dirty="0"/>
              <a:t>Learning How AI is Impacting the Sales Environment</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4" y="5615609"/>
            <a:ext cx="3565524" cy="678967"/>
          </a:xfrm>
        </p:spPr>
        <p:txBody>
          <a:bodyPr>
            <a:normAutofit fontScale="85000" lnSpcReduction="20000"/>
          </a:bodyPr>
          <a:lstStyle/>
          <a:p>
            <a:pPr>
              <a:lnSpc>
                <a:spcPct val="100000"/>
              </a:lnSpc>
            </a:pPr>
            <a:r>
              <a:rPr lang="en-US" dirty="0"/>
              <a:t>Jessica Gardner</a:t>
            </a:r>
          </a:p>
          <a:p>
            <a:pPr>
              <a:lnSpc>
                <a:spcPct val="100000"/>
              </a:lnSpc>
            </a:pPr>
            <a:r>
              <a:rPr lang="en-US" dirty="0"/>
              <a:t>University of Minnesota Duluth</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Set up for assignment </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t>Overview</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731375"/>
            <a:ext cx="5436392" cy="535354"/>
          </a:xfrm>
        </p:spPr>
        <p:txBody>
          <a:bodyPr/>
          <a:lstStyle/>
          <a:p>
            <a:r>
              <a:rPr lang="en-US" dirty="0"/>
              <a:t>Research &amp; Presentation</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436391" cy="3515555"/>
          </a:xfrm>
        </p:spPr>
        <p:txBody>
          <a:bodyPr/>
          <a:lstStyle/>
          <a:p>
            <a:r>
              <a:rPr lang="en-US" dirty="0"/>
              <a:t>Each group will choose one specific AI tool used in sales and uncover relevant information to then present to the class (submit a request for specific tool, so no overlap between groups).</a:t>
            </a:r>
          </a:p>
          <a:p>
            <a:r>
              <a:rPr lang="en-US" dirty="0"/>
              <a:t>Each group should create an outline for presentation based on the guidelines given to turn in prior to creating a final presentation.</a:t>
            </a:r>
          </a:p>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10</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7A0469D-4357-6E01-2A5B-7BE784B12FA9}"/>
              </a:ext>
            </a:extLst>
          </p:cNvPr>
          <p:cNvSpPr>
            <a:spLocks noGrp="1"/>
          </p:cNvSpPr>
          <p:nvPr>
            <p:ph sz="half" idx="2"/>
          </p:nvPr>
        </p:nvSpPr>
        <p:spPr/>
        <p:txBody>
          <a:bodyPr/>
          <a:lstStyle/>
          <a:p>
            <a:r>
              <a:rPr lang="en-US" dirty="0"/>
              <a:t>By using Chat GPT, students will research and compile information on AI tools and present their findings in an engaging and informative manner.</a:t>
            </a:r>
          </a:p>
          <a:p>
            <a:r>
              <a:rPr lang="en-US" dirty="0"/>
              <a:t>Students will be put into groups of 4-5 to complete this assignment.</a:t>
            </a:r>
          </a:p>
        </p:txBody>
      </p:sp>
    </p:spTree>
    <p:extLst>
      <p:ext uri="{BB962C8B-B14F-4D97-AF65-F5344CB8AC3E}">
        <p14:creationId xmlns:p14="http://schemas.microsoft.com/office/powerpoint/2010/main" val="389134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Assignment Learning Objectives</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a:lstStyle/>
          <a:p>
            <a:r>
              <a:rPr lang="en-US" dirty="0"/>
              <a:t>Learning Objective</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5" y="2432304"/>
            <a:ext cx="10413325" cy="3515555"/>
          </a:xfrm>
        </p:spPr>
        <p:txBody>
          <a:bodyPr>
            <a:normAutofit/>
          </a:bodyPr>
          <a:lstStyle/>
          <a:p>
            <a:pPr lvl="0"/>
            <a:r>
              <a:rPr lang="en-US" dirty="0"/>
              <a:t>To familiarize students with various AI tools being used in the sales environment.</a:t>
            </a:r>
          </a:p>
          <a:p>
            <a:pPr lvl="0"/>
            <a:r>
              <a:rPr lang="en-US" dirty="0"/>
              <a:t>To utilize Chat GPT-4 (free open AI) to gain insight and compile information on specific AI tool(s).</a:t>
            </a:r>
          </a:p>
          <a:p>
            <a:pPr lvl="0"/>
            <a:r>
              <a:rPr lang="en-US" dirty="0"/>
              <a:t>To understand how to use Chat GPT-4 by using prompts and asking questions to dig deeper into content. </a:t>
            </a:r>
          </a:p>
          <a:p>
            <a:pPr lvl="0"/>
            <a:r>
              <a:rPr lang="en-US" dirty="0"/>
              <a:t>To research further using other online resources to ensure accuracy and proper sourcing of information.</a:t>
            </a:r>
          </a:p>
          <a:p>
            <a:pPr lvl="0"/>
            <a:r>
              <a:rPr lang="en-US" dirty="0"/>
              <a:t>To develop an engaging and insightful presentation to share what they learned with entire class.</a:t>
            </a:r>
          </a:p>
          <a:p>
            <a:endParaRPr lang="en-US" dirty="0"/>
          </a:p>
        </p:txBody>
      </p:sp>
      <p:sp>
        <p:nvSpPr>
          <p:cNvPr id="14" name="Date Placeholder 13">
            <a:extLst>
              <a:ext uri="{FF2B5EF4-FFF2-40B4-BE49-F238E27FC236}">
                <a16:creationId xmlns:a16="http://schemas.microsoft.com/office/drawing/2014/main" id="{D236478C-E242-44E0-8357-C72C9B588CA7}"/>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15" name="Footer Placeholder 14">
            <a:extLst>
              <a:ext uri="{FF2B5EF4-FFF2-40B4-BE49-F238E27FC236}">
                <a16:creationId xmlns:a16="http://schemas.microsoft.com/office/drawing/2014/main" id="{65A6DC02-681E-4AF7-AC6E-57CDDB2FBA28}"/>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203744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Assignment overview:</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a:lstStyle/>
          <a:p>
            <a:r>
              <a:rPr lang="en-US" dirty="0"/>
              <a:t>Research</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a:normAutofit lnSpcReduction="10000"/>
          </a:bodyPr>
          <a:lstStyle/>
          <a:p>
            <a:pPr lvl="0"/>
            <a:r>
              <a:rPr lang="en-US" dirty="0"/>
              <a:t>Each group will focus on a different area where AI is used in sales and select one specific AI tool to focus in on.</a:t>
            </a:r>
          </a:p>
          <a:p>
            <a:pPr lvl="0"/>
            <a:r>
              <a:rPr lang="en-US" dirty="0"/>
              <a:t>Utilize Chat GPT-4 (free open AI) to gain insight and compile information on specific AI tool(s).</a:t>
            </a:r>
          </a:p>
          <a:p>
            <a:pPr lvl="0"/>
            <a:r>
              <a:rPr lang="en-US" dirty="0"/>
              <a:t>Develop an engaging and insightful presentation to share what they learned in class.</a:t>
            </a:r>
          </a:p>
          <a:p>
            <a:endParaRPr lang="en-US"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a:lstStyle/>
          <a:p>
            <a:r>
              <a:rPr lang="en-US" dirty="0"/>
              <a:t>Presentation Outline</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508755" cy="3515555"/>
          </a:xfrm>
        </p:spPr>
        <p:txBody>
          <a:bodyPr>
            <a:normAutofit fontScale="92500" lnSpcReduction="10000"/>
          </a:bodyPr>
          <a:lstStyle/>
          <a:p>
            <a:pPr lvl="0"/>
            <a:r>
              <a:rPr lang="en-US" dirty="0"/>
              <a:t>Develop an outline that contains key elements, such as: </a:t>
            </a:r>
          </a:p>
          <a:p>
            <a:pPr lvl="0"/>
            <a:r>
              <a:rPr lang="en-US" dirty="0"/>
              <a:t>Introduction</a:t>
            </a:r>
          </a:p>
          <a:p>
            <a:pPr lvl="0"/>
            <a:r>
              <a:rPr lang="en-US" dirty="0"/>
              <a:t>Key features of the AI tool </a:t>
            </a:r>
          </a:p>
          <a:p>
            <a:pPr lvl="0"/>
            <a:r>
              <a:rPr lang="en-US" dirty="0"/>
              <a:t>Real-world examples of its application in sales</a:t>
            </a:r>
          </a:p>
          <a:p>
            <a:pPr lvl="0"/>
            <a:r>
              <a:rPr lang="en-US" dirty="0"/>
              <a:t>Benefits and challenges associated with its use</a:t>
            </a:r>
          </a:p>
          <a:p>
            <a:pPr lvl="0"/>
            <a:r>
              <a:rPr lang="en-US" dirty="0"/>
              <a:t>Conclusion</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070574" y="1731375"/>
            <a:ext cx="3635245" cy="535354"/>
          </a:xfrm>
        </p:spPr>
        <p:txBody>
          <a:bodyPr/>
          <a:lstStyle/>
          <a:p>
            <a:r>
              <a:rPr lang="en-US" dirty="0"/>
              <a:t>Utilize Resources</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694388"/>
          </a:xfrm>
        </p:spPr>
        <p:txBody>
          <a:bodyPr>
            <a:normAutofit fontScale="77500" lnSpcReduction="20000"/>
          </a:bodyPr>
          <a:lstStyle/>
          <a:p>
            <a:pPr lvl="0"/>
            <a:r>
              <a:rPr lang="en-US" dirty="0"/>
              <a:t>Students should use Chat GPT to enhance their research and gather additional insights about their chosen AI tool.</a:t>
            </a:r>
          </a:p>
          <a:p>
            <a:pPr lvl="0"/>
            <a:r>
              <a:rPr lang="en-US" dirty="0"/>
              <a:t>Interact with Chat GPT by asking questions, seeking clarification and exploring unique perspectives oh how the AI tool is shaping the sales environment. </a:t>
            </a:r>
          </a:p>
          <a:p>
            <a:pPr lvl="0"/>
            <a:r>
              <a:rPr lang="en-US" dirty="0"/>
              <a:t>Save all of your prompts and responses so they can be reviewed later.</a:t>
            </a:r>
          </a:p>
          <a:p>
            <a:pPr lvl="0"/>
            <a:r>
              <a:rPr lang="en-US" dirty="0"/>
              <a:t>Dig in further to findings on Chat GPT to ensure accuracy, of information, secure reliable sources, and gain more updated information.</a:t>
            </a:r>
          </a:p>
          <a:p>
            <a:r>
              <a:rPr lang="en-US" dirty="0"/>
              <a:t>Keep track of all sources used and attempt to understand where the information in coming from.</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142054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Assignment overview:</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a:lstStyle/>
          <a:p>
            <a:r>
              <a:rPr lang="en-US" dirty="0"/>
              <a:t>Develop Presentation</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a:normAutofit fontScale="92500" lnSpcReduction="10000"/>
          </a:bodyPr>
          <a:lstStyle/>
          <a:p>
            <a:pPr lvl="0"/>
            <a:r>
              <a:rPr lang="en-US" dirty="0"/>
              <a:t>Use presentation software and follow outline to focus in on specific areas needed to be covered.</a:t>
            </a:r>
          </a:p>
          <a:p>
            <a:pPr lvl="0"/>
            <a:r>
              <a:rPr lang="en-US" dirty="0"/>
              <a:t>Create slides with support materials, such as bullet points, images, diagrams, and relevant statistics that are visually appealing and informative.</a:t>
            </a:r>
          </a:p>
          <a:p>
            <a:pPr lvl="0"/>
            <a:r>
              <a:rPr lang="en-US" dirty="0"/>
              <a:t>Ensure the presentation has important elements and create engaging content to keep attention of audience.</a:t>
            </a:r>
          </a:p>
          <a:p>
            <a:endParaRPr lang="en-US"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a:lstStyle/>
          <a:p>
            <a:r>
              <a:rPr lang="en-US" dirty="0"/>
              <a:t>Presentation / Q&amp;A</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508755" cy="3515555"/>
          </a:xfrm>
        </p:spPr>
        <p:txBody>
          <a:bodyPr>
            <a:normAutofit/>
          </a:bodyPr>
          <a:lstStyle/>
          <a:p>
            <a:pPr lvl="0"/>
            <a:r>
              <a:rPr lang="en-US" dirty="0"/>
              <a:t>Each team should present for 20-25 minutes with 5 minutes for questions. </a:t>
            </a:r>
          </a:p>
          <a:p>
            <a:pPr lvl="0"/>
            <a:r>
              <a:rPr lang="en-US" dirty="0"/>
              <a:t>Keep audience engaged and involved during presentation.</a:t>
            </a:r>
          </a:p>
          <a:p>
            <a:pPr lvl="0"/>
            <a:r>
              <a:rPr lang="en-US" dirty="0"/>
              <a:t>Encourage critical thinking and class discussion.</a:t>
            </a:r>
          </a:p>
          <a:p>
            <a:pPr lvl="0"/>
            <a:endParaRPr lang="en-US" dirty="0"/>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070574" y="1731375"/>
            <a:ext cx="3635245" cy="535354"/>
          </a:xfrm>
        </p:spPr>
        <p:txBody>
          <a:bodyPr/>
          <a:lstStyle/>
          <a:p>
            <a:r>
              <a:rPr lang="en-US" dirty="0"/>
              <a:t>Reflection</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694388"/>
          </a:xfrm>
        </p:spPr>
        <p:txBody>
          <a:bodyPr>
            <a:normAutofit/>
          </a:bodyPr>
          <a:lstStyle/>
          <a:p>
            <a:pPr lvl="0"/>
            <a:r>
              <a:rPr lang="en-US" dirty="0"/>
              <a:t>Students should reflect on their interactions with Chat GPT during research process.</a:t>
            </a:r>
          </a:p>
          <a:p>
            <a:pPr lvl="0"/>
            <a:r>
              <a:rPr lang="en-US" dirty="0"/>
              <a:t>Discuss overall learning for this activity and viewing presentations. </a:t>
            </a:r>
          </a:p>
          <a:p>
            <a:pPr lvl="0"/>
            <a:r>
              <a:rPr lang="en-US" dirty="0"/>
              <a:t>Discuss advantages to using AI tools in sales and how this knowledge can benefit their future careers.</a:t>
            </a:r>
          </a:p>
          <a:p>
            <a:pPr lvl="0"/>
            <a:r>
              <a:rPr lang="en-US" dirty="0"/>
              <a:t>Gain feedback on how this assignment can be improved.</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88310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dirty="0"/>
              <a:t>Assessment</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1100479527"/>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spTree>
    <p:extLst>
      <p:ext uri="{BB962C8B-B14F-4D97-AF65-F5344CB8AC3E}">
        <p14:creationId xmlns:p14="http://schemas.microsoft.com/office/powerpoint/2010/main" val="262463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027183" cy="2176670"/>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a:bodyPr>
          <a:lstStyle/>
          <a:p>
            <a:r>
              <a:rPr lang="en-US" dirty="0"/>
              <a:t>With new AI tools at our fingertips, I think we should embrace the power it offers while being caution on what it cannot. Let us think about what will become and all that is possible!</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15</a:t>
            </a:fld>
            <a:endParaRPr lang="en-US"/>
          </a:p>
        </p:txBody>
      </p:sp>
    </p:spTree>
    <p:extLst>
      <p:ext uri="{BB962C8B-B14F-4D97-AF65-F5344CB8AC3E}">
        <p14:creationId xmlns:p14="http://schemas.microsoft.com/office/powerpoint/2010/main" val="352156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83FE2-04C3-91B9-4FBB-DE40CA7EBDE1}"/>
              </a:ext>
            </a:extLst>
          </p:cNvPr>
          <p:cNvSpPr>
            <a:spLocks noGrp="1"/>
          </p:cNvSpPr>
          <p:nvPr>
            <p:ph type="ctrTitle"/>
          </p:nvPr>
        </p:nvSpPr>
        <p:spPr>
          <a:xfrm>
            <a:off x="8075612" y="549275"/>
            <a:ext cx="3565524" cy="1997855"/>
          </a:xfrm>
        </p:spPr>
        <p:txBody>
          <a:bodyPr vert="horz" wrap="square" lIns="0" tIns="0" rIns="0" bIns="0" rtlCol="0" anchor="b" anchorCtr="0">
            <a:normAutofit/>
          </a:bodyPr>
          <a:lstStyle/>
          <a:p>
            <a:pPr>
              <a:lnSpc>
                <a:spcPct val="100000"/>
              </a:lnSpc>
            </a:pPr>
            <a:r>
              <a:rPr lang="en-US" dirty="0"/>
              <a:t>Discussion</a:t>
            </a:r>
          </a:p>
        </p:txBody>
      </p:sp>
      <p:pic>
        <p:nvPicPr>
          <p:cNvPr id="5" name="Picture Placeholder 17" descr="A group of people sitting at a table">
            <a:extLst>
              <a:ext uri="{FF2B5EF4-FFF2-40B4-BE49-F238E27FC236}">
                <a16:creationId xmlns:a16="http://schemas.microsoft.com/office/drawing/2014/main" id="{F76C68EA-8404-CF6E-215E-473A065CC7C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12816" b="12816"/>
          <a:stretch/>
        </p:blipFill>
        <p:spPr>
          <a:xfrm>
            <a:off x="910951" y="549275"/>
            <a:ext cx="6253707" cy="5759451"/>
          </a:xfrm>
          <a:custGeom>
            <a:avLst/>
            <a:gdLst/>
            <a:ahLst/>
            <a:cxnLst/>
            <a:rect l="l" t="t" r="r" b="b"/>
            <a:pathLst>
              <a:path w="6973882" h="5759451">
                <a:moveTo>
                  <a:pt x="0" y="0"/>
                </a:moveTo>
                <a:lnTo>
                  <a:pt x="6973882" y="0"/>
                </a:lnTo>
                <a:lnTo>
                  <a:pt x="6973882" y="5759451"/>
                </a:lnTo>
                <a:lnTo>
                  <a:pt x="0" y="5759451"/>
                </a:lnTo>
                <a:close/>
              </a:path>
            </a:pathLst>
          </a:custGeom>
        </p:spPr>
      </p:pic>
      <p:sp>
        <p:nvSpPr>
          <p:cNvPr id="4" name="Text Placeholder 3">
            <a:extLst>
              <a:ext uri="{FF2B5EF4-FFF2-40B4-BE49-F238E27FC236}">
                <a16:creationId xmlns:a16="http://schemas.microsoft.com/office/drawing/2014/main" id="{57DCB764-92AF-A31D-7927-A1790271E0A5}"/>
              </a:ext>
            </a:extLst>
          </p:cNvPr>
          <p:cNvSpPr>
            <a:spLocks noGrp="1"/>
          </p:cNvSpPr>
          <p:nvPr>
            <p:ph type="body" sz="quarter" idx="14"/>
          </p:nvPr>
        </p:nvSpPr>
        <p:spPr>
          <a:xfrm>
            <a:off x="8075611" y="2677306"/>
            <a:ext cx="3752500" cy="3415519"/>
          </a:xfrm>
        </p:spPr>
        <p:txBody>
          <a:bodyPr vert="horz" wrap="square" lIns="0" tIns="0" rIns="0" bIns="0" rtlCol="0" anchor="t">
            <a:noAutofit/>
          </a:bodyPr>
          <a:lstStyle/>
          <a:p>
            <a:pPr>
              <a:buFont typeface="Arial" panose="020B0604020202020204" pitchFamily="34" charset="0"/>
              <a:buChar char="•"/>
            </a:pPr>
            <a:r>
              <a:rPr lang="en-US" dirty="0"/>
              <a:t>How are you planning to design assignments that might use Chat GPT and other free open AI?</a:t>
            </a:r>
          </a:p>
          <a:p>
            <a:pPr>
              <a:buFont typeface="Arial" panose="020B0604020202020204" pitchFamily="34" charset="0"/>
              <a:buChar char="•"/>
            </a:pPr>
            <a:r>
              <a:rPr lang="en-US" dirty="0"/>
              <a:t>What concerns do you have with using assignments like this in your course?</a:t>
            </a:r>
          </a:p>
          <a:p>
            <a:pPr>
              <a:buFont typeface="Arial" panose="020B0604020202020204" pitchFamily="34" charset="0"/>
              <a:buChar char="•"/>
            </a:pPr>
            <a:r>
              <a:rPr lang="en-US" dirty="0"/>
              <a:t>Any ideas on major improvements to activities like this?</a:t>
            </a:r>
          </a:p>
        </p:txBody>
      </p:sp>
      <p:sp>
        <p:nvSpPr>
          <p:cNvPr id="18" name="Oval 17">
            <a:extLst>
              <a:ext uri="{FF2B5EF4-FFF2-40B4-BE49-F238E27FC236}">
                <a16:creationId xmlns:a16="http://schemas.microsoft.com/office/drawing/2014/main" id="{FD3E50C4-0603-4524-A349-442067B88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5125" y="44325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9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Jessica Gardner</a:t>
            </a:r>
          </a:p>
          <a:p>
            <a:r>
              <a:rPr lang="en-US" dirty="0">
                <a:hlinkClick r:id="rId2"/>
              </a:rPr>
              <a:t>jjgardne@d.umn.edu</a:t>
            </a:r>
            <a:endParaRPr lang="en-US" dirty="0"/>
          </a:p>
          <a:p>
            <a:r>
              <a:rPr lang="en-US">
                <a:hlinkClick r:id="rId3"/>
              </a:rPr>
              <a:t>https://www.linkedin.com/in/gardnerjessica/</a:t>
            </a:r>
            <a:endParaRPr lang="en-US"/>
          </a:p>
          <a:p>
            <a:endParaRPr lang="en-US" dirty="0"/>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17</a:t>
            </a:fld>
            <a:endParaRPr lang="en-US"/>
          </a:p>
        </p:txBody>
      </p:sp>
    </p:spTree>
    <p:extLst>
      <p:ext uri="{BB962C8B-B14F-4D97-AF65-F5344CB8AC3E}">
        <p14:creationId xmlns:p14="http://schemas.microsoft.com/office/powerpoint/2010/main" val="324779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168965" y="2484784"/>
            <a:ext cx="3269974" cy="3586676"/>
          </a:xfrm>
        </p:spPr>
        <p:txBody>
          <a:bodyPr/>
          <a:lstStyle/>
          <a:p>
            <a:r>
              <a:rPr lang="en-US" dirty="0"/>
              <a:t>Resources:</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027183" cy="2176670"/>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4065104" y="2484784"/>
            <a:ext cx="7418719" cy="3587404"/>
          </a:xfrm>
        </p:spPr>
        <p:txBody>
          <a:bodyPr>
            <a:normAutofit lnSpcReduction="10000"/>
          </a:bodyPr>
          <a:lstStyle/>
          <a:p>
            <a:pPr algn="l"/>
            <a:r>
              <a:rPr lang="en-US" dirty="0"/>
              <a:t> 6 innovative ways higher ed can embrace AI </a:t>
            </a:r>
            <a:r>
              <a:rPr lang="en-US" dirty="0">
                <a:solidFill>
                  <a:srgbClr val="FFFFFF"/>
                </a:solidFill>
                <a:latin typeface="var(--ff-slab-light)"/>
              </a:rPr>
              <a:t>b</a:t>
            </a:r>
            <a:r>
              <a:rPr lang="en-US" b="0" i="0" dirty="0">
                <a:solidFill>
                  <a:srgbClr val="FFFFFF"/>
                </a:solidFill>
                <a:effectLst/>
                <a:latin typeface="var(--ff-slab-light)"/>
              </a:rPr>
              <a:t>y </a:t>
            </a:r>
            <a:r>
              <a:rPr lang="en-US" b="0" i="0" u="none" strike="noStrike" dirty="0">
                <a:solidFill>
                  <a:srgbClr val="FFFFFF"/>
                </a:solidFill>
                <a:effectLst/>
                <a:latin typeface="var(--ff-slab-light)"/>
                <a:hlinkClick r:id="rId4"/>
              </a:rPr>
              <a:t>Afia Tasneem</a:t>
            </a:r>
            <a:r>
              <a:rPr lang="en-US" b="0" i="0" dirty="0">
                <a:solidFill>
                  <a:srgbClr val="FFFFFF"/>
                </a:solidFill>
                <a:effectLst/>
                <a:latin typeface="var(--ff-slab-light)"/>
              </a:rPr>
              <a:t> and </a:t>
            </a:r>
            <a:r>
              <a:rPr lang="en-US" b="0" i="0" u="none" strike="noStrike" dirty="0">
                <a:solidFill>
                  <a:srgbClr val="FFFFFF"/>
                </a:solidFill>
                <a:effectLst/>
                <a:latin typeface="var(--ff-slab-light)"/>
                <a:hlinkClick r:id="rId5"/>
              </a:rPr>
              <a:t>Abhilash </a:t>
            </a:r>
            <a:r>
              <a:rPr lang="en-US" b="0" i="0" u="none" strike="noStrike" dirty="0" err="1">
                <a:solidFill>
                  <a:srgbClr val="FFFFFF"/>
                </a:solidFill>
                <a:effectLst/>
                <a:latin typeface="var(--ff-slab-light)"/>
                <a:hlinkClick r:id="rId5"/>
              </a:rPr>
              <a:t>Panthagani</a:t>
            </a:r>
            <a:r>
              <a:rPr lang="en-US" u="none" strike="noStrike" dirty="0">
                <a:solidFill>
                  <a:srgbClr val="FFFFFF"/>
                </a:solidFill>
                <a:latin typeface="var(--ff-slab-light)"/>
              </a:rPr>
              <a:t> </a:t>
            </a:r>
            <a:r>
              <a:rPr lang="en-US" b="0" i="0" dirty="0">
                <a:effectLst/>
                <a:latin typeface="var(--ff-slab)"/>
              </a:rPr>
              <a:t>June 08, 2023 </a:t>
            </a:r>
          </a:p>
          <a:p>
            <a:r>
              <a:rPr lang="en-US" dirty="0">
                <a:hlinkClick r:id="rId6"/>
              </a:rPr>
              <a:t>https://eab.com/insights/blogs/strategy/innovative-ways-higher-ed-embrace-ai/</a:t>
            </a:r>
            <a:endParaRPr lang="en-US" dirty="0"/>
          </a:p>
          <a:p>
            <a:r>
              <a:rPr lang="en-US" dirty="0">
                <a:hlinkClick r:id="rId7"/>
              </a:rPr>
              <a:t>https://www.usatoday.com/story/opinion/2023/04/07/colleges-should-embrace-chatgpt-ai-academic-potential/11569735002/</a:t>
            </a:r>
            <a:endParaRPr lang="en-US" dirty="0"/>
          </a:p>
          <a:p>
            <a:r>
              <a:rPr lang="en-US" dirty="0">
                <a:hlinkClick r:id="rId8"/>
              </a:rPr>
              <a:t>https://research.aimultiple.com/sales-ai/</a:t>
            </a:r>
            <a:endParaRPr lang="en-US" dirty="0"/>
          </a:p>
          <a:p>
            <a:r>
              <a:rPr lang="en-US" dirty="0">
                <a:hlinkClick r:id="rId9"/>
              </a:rPr>
              <a:t>https://blog.hubspot.com/sales/ai-b2b-sales</a:t>
            </a:r>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18</a:t>
            </a:fld>
            <a:endParaRPr lang="en-US"/>
          </a:p>
        </p:txBody>
      </p:sp>
    </p:spTree>
    <p:extLst>
      <p:ext uri="{BB962C8B-B14F-4D97-AF65-F5344CB8AC3E}">
        <p14:creationId xmlns:p14="http://schemas.microsoft.com/office/powerpoint/2010/main" val="42430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a:lstStyle/>
          <a:p>
            <a:r>
              <a:rPr lang="en-US" dirty="0"/>
              <a:t>Embracing where we are</a:t>
            </a:r>
          </a:p>
          <a:p>
            <a:r>
              <a:rPr lang="en-US" dirty="0"/>
              <a:t>Assignment Overview</a:t>
            </a:r>
          </a:p>
          <a:p>
            <a:r>
              <a:rPr lang="en-US" dirty="0"/>
              <a:t>Assessment</a:t>
            </a:r>
          </a:p>
          <a:p>
            <a:r>
              <a:rPr lang="en-US" dirty="0"/>
              <a:t>Discussion</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5" name="Group 103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036" name="Freeform: Shape 103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7" name="Oval 103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8" name="Oval 103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9" name="Freeform: Shape 103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041" name="Rectangle 104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vert="horz" wrap="square" lIns="0" tIns="0" rIns="0" bIns="0" rtlCol="0" anchor="t" anchorCtr="0">
            <a:normAutofit/>
          </a:bodyPr>
          <a:lstStyle/>
          <a:p>
            <a:pPr>
              <a:lnSpc>
                <a:spcPct val="100000"/>
              </a:lnSpc>
            </a:pPr>
            <a:r>
              <a:rPr lang="en-US" dirty="0"/>
              <a:t>Embracing where we are</a:t>
            </a:r>
          </a:p>
        </p:txBody>
      </p:sp>
      <p:pic>
        <p:nvPicPr>
          <p:cNvPr id="1030" name="Picture 6" descr="best-AI-quote-by-gray-scott">
            <a:extLst>
              <a:ext uri="{FF2B5EF4-FFF2-40B4-BE49-F238E27FC236}">
                <a16:creationId xmlns:a16="http://schemas.microsoft.com/office/drawing/2014/main" id="{5277EF50-C987-BB20-EA0C-E06437CC15A4}"/>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3518" r="3518"/>
          <a:stretch>
            <a:fillRect/>
          </a:stretch>
        </p:blipFill>
        <p:spPr bwMode="auto">
          <a:xfrm>
            <a:off x="768802" y="549275"/>
            <a:ext cx="5001309" cy="3227901"/>
          </a:xfrm>
          <a:custGeom>
            <a:avLst/>
            <a:gdLst/>
            <a:ahLst/>
            <a:cxnLst/>
            <a:rect l="l" t="t" r="r" b="b"/>
            <a:pathLst>
              <a:path w="6098400" h="3777175">
                <a:moveTo>
                  <a:pt x="0" y="0"/>
                </a:moveTo>
                <a:lnTo>
                  <a:pt x="6098400" y="0"/>
                </a:lnTo>
                <a:lnTo>
                  <a:pt x="6098400" y="3777175"/>
                </a:lnTo>
                <a:lnTo>
                  <a:pt x="0" y="3777175"/>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34 Sharable Chatbot Quotes From Experts &amp; Influencers">
            <a:extLst>
              <a:ext uri="{FF2B5EF4-FFF2-40B4-BE49-F238E27FC236}">
                <a16:creationId xmlns:a16="http://schemas.microsoft.com/office/drawing/2014/main" id="{E421CBF4-1234-8008-D870-9D1AB37B4B8C}"/>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677" r="1677"/>
          <a:stretch>
            <a:fillRect/>
          </a:stretch>
        </p:blipFill>
        <p:spPr bwMode="auto">
          <a:xfrm>
            <a:off x="6322847" y="549275"/>
            <a:ext cx="5199395" cy="3227901"/>
          </a:xfrm>
          <a:custGeom>
            <a:avLst/>
            <a:gdLst/>
            <a:ahLst/>
            <a:cxnLst/>
            <a:rect l="l" t="t" r="r" b="b"/>
            <a:pathLst>
              <a:path w="6098400" h="3777175">
                <a:moveTo>
                  <a:pt x="0" y="0"/>
                </a:moveTo>
                <a:lnTo>
                  <a:pt x="6098400" y="0"/>
                </a:lnTo>
                <a:lnTo>
                  <a:pt x="6098400" y="3777175"/>
                </a:lnTo>
                <a:lnTo>
                  <a:pt x="0" y="3777175"/>
                </a:lnTo>
                <a:close/>
              </a:path>
            </a:pathLst>
          </a:cu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38399" y="4508500"/>
            <a:ext cx="6402739" cy="2071050"/>
          </a:xfrm>
        </p:spPr>
        <p:txBody>
          <a:bodyPr vert="horz" wrap="square" lIns="0" tIns="0" rIns="0" bIns="0" rtlCol="0" anchor="t">
            <a:normAutofit/>
          </a:bodyPr>
          <a:lstStyle/>
          <a:p>
            <a:pPr>
              <a:lnSpc>
                <a:spcPct val="100000"/>
              </a:lnSpc>
            </a:pPr>
            <a:r>
              <a:rPr lang="en-US" sz="1600" b="1" dirty="0">
                <a:solidFill>
                  <a:srgbClr val="37335B"/>
                </a:solidFill>
              </a:rPr>
              <a:t>A</a:t>
            </a:r>
            <a:r>
              <a:rPr lang="en-US" sz="1600" b="1" dirty="0">
                <a:solidFill>
                  <a:srgbClr val="37335B"/>
                </a:solidFill>
                <a:effectLst/>
              </a:rPr>
              <a:t>cceptance refers to a willingness to embrace the present moment and to adapt to changes that may occur. </a:t>
            </a:r>
          </a:p>
          <a:p>
            <a:pPr>
              <a:lnSpc>
                <a:spcPct val="100000"/>
              </a:lnSpc>
            </a:pPr>
            <a:r>
              <a:rPr lang="en-US" sz="1600" b="1" dirty="0">
                <a:solidFill>
                  <a:srgbClr val="37335B"/>
                </a:solidFill>
              </a:rPr>
              <a:t>R</a:t>
            </a:r>
            <a:r>
              <a:rPr lang="en-US" sz="1600" b="1" dirty="0">
                <a:solidFill>
                  <a:srgbClr val="37335B"/>
                </a:solidFill>
                <a:effectLst/>
              </a:rPr>
              <a:t>esistance involves a tendency to fight against what is happening and to remain stuck in old patterns of behavior.</a:t>
            </a:r>
          </a:p>
          <a:p>
            <a:pPr>
              <a:lnSpc>
                <a:spcPct val="100000"/>
              </a:lnSpc>
            </a:pPr>
            <a:r>
              <a:rPr lang="en-US" sz="1600" b="1" dirty="0">
                <a:solidFill>
                  <a:srgbClr val="37335B"/>
                </a:solidFill>
              </a:rPr>
              <a:t>Which will you choose during uncertain times in the fast changing world we live in?</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3</a:t>
            </a:fld>
            <a:endParaRPr lang="en-US">
              <a:solidFill>
                <a:schemeClr val="tx1">
                  <a:alpha val="80000"/>
                </a:schemeClr>
              </a:solidFill>
            </a:endParaRPr>
          </a:p>
        </p:txBody>
      </p:sp>
      <p:sp>
        <p:nvSpPr>
          <p:cNvPr id="1043" name="Oval 1042">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4513" y="621955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enefits-2">
            <a:extLst>
              <a:ext uri="{FF2B5EF4-FFF2-40B4-BE49-F238E27FC236}">
                <a16:creationId xmlns:a16="http://schemas.microsoft.com/office/drawing/2014/main" id="{264D9BFA-7B73-3757-E0B1-FB73F59F4AD7}"/>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E2ECB488-4DB2-165A-0729-FFA7BC3768C3}"/>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8" name="Footer Placeholder 7">
            <a:extLst>
              <a:ext uri="{FF2B5EF4-FFF2-40B4-BE49-F238E27FC236}">
                <a16:creationId xmlns:a16="http://schemas.microsoft.com/office/drawing/2014/main" id="{F9809BDC-1196-C799-0FC7-B0E1BE1EA699}"/>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9" name="Slide Number Placeholder 8">
            <a:extLst>
              <a:ext uri="{FF2B5EF4-FFF2-40B4-BE49-F238E27FC236}">
                <a16:creationId xmlns:a16="http://schemas.microsoft.com/office/drawing/2014/main" id="{58768FBB-DAC6-B533-07A8-CE540618D25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4</a:t>
            </a:fld>
            <a:endParaRPr lang="en-US">
              <a:solidFill>
                <a:schemeClr val="tx1">
                  <a:alpha val="80000"/>
                </a:schemeClr>
              </a:solidFill>
            </a:endParaRPr>
          </a:p>
        </p:txBody>
      </p:sp>
    </p:spTree>
    <p:extLst>
      <p:ext uri="{BB962C8B-B14F-4D97-AF65-F5344CB8AC3E}">
        <p14:creationId xmlns:p14="http://schemas.microsoft.com/office/powerpoint/2010/main" val="257732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10" descr="AI/automation tools used in B2B sales">
            <a:extLst>
              <a:ext uri="{FF2B5EF4-FFF2-40B4-BE49-F238E27FC236}">
                <a16:creationId xmlns:a16="http://schemas.microsoft.com/office/drawing/2014/main" id="{F345B8B8-265D-F9B7-ADBC-E2ACB1B5D3C9}"/>
              </a:ext>
            </a:extLst>
          </p:cNvPr>
          <p:cNvPicPr>
            <a:picLocks noGrp="1" noChangeAspect="1" noChangeArrowheads="1"/>
          </p:cNvPicPr>
          <p:nvPr>
            <p:ph type="pic" sz="quarter" idx="15"/>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57FB5A2C-9912-44B0-8787-9D1544C0DDAA}"/>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8" name="Footer Placeholder 7">
            <a:extLst>
              <a:ext uri="{FF2B5EF4-FFF2-40B4-BE49-F238E27FC236}">
                <a16:creationId xmlns:a16="http://schemas.microsoft.com/office/drawing/2014/main" id="{D7E98BCD-3F3F-AEA3-EA9E-5F239455B9FD}"/>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9" name="Slide Number Placeholder 8">
            <a:extLst>
              <a:ext uri="{FF2B5EF4-FFF2-40B4-BE49-F238E27FC236}">
                <a16:creationId xmlns:a16="http://schemas.microsoft.com/office/drawing/2014/main" id="{690A978A-D16C-EB1E-839F-1FD3B543374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5</a:t>
            </a:fld>
            <a:endParaRPr lang="en-US">
              <a:solidFill>
                <a:schemeClr val="tx1">
                  <a:alpha val="80000"/>
                </a:schemeClr>
              </a:solidFill>
            </a:endParaRPr>
          </a:p>
        </p:txBody>
      </p:sp>
      <p:sp>
        <p:nvSpPr>
          <p:cNvPr id="12" name="AutoShape 2" descr="Chart">
            <a:extLst>
              <a:ext uri="{FF2B5EF4-FFF2-40B4-BE49-F238E27FC236}">
                <a16:creationId xmlns:a16="http://schemas.microsoft.com/office/drawing/2014/main" id="{81A88C83-33FE-747E-A1AB-ED26958FAC03}"/>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Chart">
            <a:extLst>
              <a:ext uri="{FF2B5EF4-FFF2-40B4-BE49-F238E27FC236}">
                <a16:creationId xmlns:a16="http://schemas.microsoft.com/office/drawing/2014/main" id="{0469F596-F8DF-DAD1-047E-FDD552147960}"/>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
            <a:extLst>
              <a:ext uri="{FF2B5EF4-FFF2-40B4-BE49-F238E27FC236}">
                <a16:creationId xmlns:a16="http://schemas.microsoft.com/office/drawing/2014/main" id="{56C9C70D-D425-032C-DB4C-0F59359A75FA}"/>
              </a:ext>
            </a:extLst>
          </p:cNvPr>
          <p:cNvSpPr>
            <a:spLocks noChangeArrowheads="1"/>
          </p:cNvSpPr>
          <p:nvPr/>
        </p:nvSpPr>
        <p:spPr bwMode="auto">
          <a:xfrm>
            <a:off x="103714550" y="112604550"/>
            <a:ext cx="7663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spcBef>
                <a:spcPct val="0"/>
              </a:spcBef>
              <a:spcAft>
                <a:spcPts val="600"/>
              </a:spcAft>
              <a:buClrTx/>
              <a:buSzTx/>
              <a:buFontTx/>
              <a:buNone/>
              <a:tabLst/>
            </a:pPr>
            <a:r>
              <a:rPr kumimoji="0" lang="en-US" altLang="en-US" sz="5100" b="1" i="0" u="none" strike="noStrike" cap="none" normalizeH="0" baseline="0">
                <a:ln>
                  <a:noFill/>
                </a:ln>
                <a:solidFill>
                  <a:srgbClr val="192733"/>
                </a:solidFill>
                <a:effectLst/>
                <a:latin typeface="inherit"/>
              </a:rPr>
              <a:t>AI/Automation in B2B Sales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DF9F80C3-26CE-B9E7-2166-165899111F25}"/>
              </a:ext>
            </a:extLst>
          </p:cNvPr>
          <p:cNvSpPr>
            <a:spLocks noChangeArrowheads="1"/>
          </p:cNvSpPr>
          <p:nvPr/>
        </p:nvSpPr>
        <p:spPr bwMode="auto">
          <a:xfrm>
            <a:off x="24803100" y="9067800"/>
            <a:ext cx="603985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spcBef>
                <a:spcPct val="0"/>
              </a:spcBef>
              <a:spcAft>
                <a:spcPts val="600"/>
              </a:spcAft>
              <a:buClrTx/>
              <a:buSzTx/>
              <a:buFontTx/>
              <a:buNone/>
              <a:tabLst/>
            </a:pPr>
            <a:r>
              <a:rPr kumimoji="0" lang="en-US" altLang="en-US" sz="1200" b="1" i="0" u="none" strike="noStrike" cap="none" normalizeH="0" baseline="0">
                <a:ln>
                  <a:noFill/>
                </a:ln>
                <a:solidFill>
                  <a:srgbClr val="213343"/>
                </a:solidFill>
                <a:effectLst/>
                <a:latin typeface="inherit"/>
              </a:rPr>
              <a:t>71% of B2B sales pros say AI/automation tools have impacted how they plan to sell in 2023.</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4">
            <a:extLst>
              <a:ext uri="{FF2B5EF4-FFF2-40B4-BE49-F238E27FC236}">
                <a16:creationId xmlns:a16="http://schemas.microsoft.com/office/drawing/2014/main" id="{0A331467-60F3-FF21-4403-3A620835AADA}"/>
              </a:ext>
            </a:extLst>
          </p:cNvPr>
          <p:cNvSpPr>
            <a:spLocks noChangeArrowheads="1"/>
          </p:cNvSpPr>
          <p:nvPr/>
        </p:nvSpPr>
        <p:spPr bwMode="auto">
          <a:xfrm>
            <a:off x="296329100" y="2178050"/>
            <a:ext cx="445186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t" latinLnBrk="0" hangingPunct="0">
              <a:spcBef>
                <a:spcPct val="0"/>
              </a:spcBef>
              <a:spcAft>
                <a:spcPts val="600"/>
              </a:spcAft>
              <a:buClrTx/>
              <a:buSzTx/>
              <a:buFontTx/>
              <a:buNone/>
              <a:tabLst/>
            </a:pPr>
            <a:r>
              <a:rPr kumimoji="0" lang="en-US" altLang="en-US" sz="900" b="0" i="0" u="none" strike="noStrike" cap="none" normalizeH="0" baseline="0">
                <a:ln>
                  <a:noFill/>
                </a:ln>
                <a:solidFill>
                  <a:srgbClr val="213343"/>
                </a:solidFill>
                <a:effectLst/>
                <a:latin typeface="inherit"/>
              </a:rPr>
              <a:t>HubSpot blog research, The State of AI 2023 Report</a:t>
            </a:r>
            <a:endParaRPr kumimoji="0" lang="en-US" altLang="en-US" sz="900" b="0" i="0" u="none" strike="noStrike" cap="none" normalizeH="0" baseline="0">
              <a:ln>
                <a:noFill/>
              </a:ln>
              <a:solidFill>
                <a:srgbClr val="000000"/>
              </a:solidFill>
              <a:effectLst/>
              <a:latin typeface="Roboto" panose="02000000000000000000" pitchFamily="2" charset="0"/>
            </a:endParaRPr>
          </a:p>
          <a:p>
            <a:pPr marL="0" marR="0" lvl="0" indent="0" algn="l" defTabSz="914400" rtl="0" eaLnBrk="0" fontAlgn="t" latinLnBrk="0" hangingPunct="0">
              <a:spcBef>
                <a:spcPct val="0"/>
              </a:spcBef>
              <a:spcAft>
                <a:spcPts val="600"/>
              </a:spcAft>
              <a:buClrTx/>
              <a:buSzTx/>
              <a:buFontTx/>
              <a:buNone/>
              <a:tabLst/>
            </a:pPr>
            <a:r>
              <a:rPr kumimoji="0" lang="en-US" altLang="en-US" sz="900" b="0" i="0" u="none" strike="noStrike" cap="none" normalizeH="0" baseline="0">
                <a:ln>
                  <a:noFill/>
                </a:ln>
                <a:solidFill>
                  <a:srgbClr val="213343"/>
                </a:solidFill>
                <a:effectLst/>
                <a:latin typeface="inherit"/>
              </a:rPr>
              <a:t>Survey of 1350+ business professionals in the U.S. across marketing, sales, service, and SEO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5">
            <a:extLst>
              <a:ext uri="{FF2B5EF4-FFF2-40B4-BE49-F238E27FC236}">
                <a16:creationId xmlns:a16="http://schemas.microsoft.com/office/drawing/2014/main" id="{BDB36FAF-68A7-03FE-63D5-147F16B1534F}"/>
              </a:ext>
            </a:extLst>
          </p:cNvPr>
          <p:cNvSpPr>
            <a:spLocks noChangeArrowheads="1"/>
          </p:cNvSpPr>
          <p:nvPr/>
        </p:nvSpPr>
        <p:spPr bwMode="auto">
          <a:xfrm>
            <a:off x="103866950" y="112756950"/>
            <a:ext cx="766312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spcBef>
                <a:spcPct val="0"/>
              </a:spcBef>
              <a:spcAft>
                <a:spcPts val="600"/>
              </a:spcAft>
              <a:buClrTx/>
              <a:buSzTx/>
              <a:buFontTx/>
              <a:buNone/>
              <a:tabLst/>
            </a:pPr>
            <a:r>
              <a:rPr kumimoji="0" lang="en-US" altLang="en-US" sz="5100" b="1" i="0" u="none" strike="noStrike" cap="none" normalizeH="0" baseline="0">
                <a:ln>
                  <a:noFill/>
                </a:ln>
                <a:solidFill>
                  <a:srgbClr val="192733"/>
                </a:solidFill>
                <a:effectLst/>
                <a:latin typeface="inherit"/>
              </a:rPr>
              <a:t>AI/Automation in B2B Sales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7">
            <a:extLst>
              <a:ext uri="{FF2B5EF4-FFF2-40B4-BE49-F238E27FC236}">
                <a16:creationId xmlns:a16="http://schemas.microsoft.com/office/drawing/2014/main" id="{81E711E5-32BE-2D29-6D09-602A8DB29877}"/>
              </a:ext>
            </a:extLst>
          </p:cNvPr>
          <p:cNvSpPr>
            <a:spLocks noChangeArrowheads="1"/>
          </p:cNvSpPr>
          <p:nvPr/>
        </p:nvSpPr>
        <p:spPr bwMode="auto">
          <a:xfrm>
            <a:off x="24955500" y="9220200"/>
            <a:ext cx="603985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spcBef>
                <a:spcPct val="0"/>
              </a:spcBef>
              <a:spcAft>
                <a:spcPts val="600"/>
              </a:spcAft>
              <a:buClrTx/>
              <a:buSzTx/>
              <a:buFontTx/>
              <a:buNone/>
              <a:tabLst/>
            </a:pPr>
            <a:r>
              <a:rPr kumimoji="0" lang="en-US" altLang="en-US" sz="1200" b="1" i="0" u="none" strike="noStrike" cap="none" normalizeH="0" baseline="0">
                <a:ln>
                  <a:noFill/>
                </a:ln>
                <a:solidFill>
                  <a:srgbClr val="213343"/>
                </a:solidFill>
                <a:effectLst/>
                <a:latin typeface="inherit"/>
              </a:rPr>
              <a:t>71% of B2B sales pros say AI/automation tools have impacted how they plan to sell in 2023.</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8">
            <a:extLst>
              <a:ext uri="{FF2B5EF4-FFF2-40B4-BE49-F238E27FC236}">
                <a16:creationId xmlns:a16="http://schemas.microsoft.com/office/drawing/2014/main" id="{0F5E397B-6325-693A-2345-2EEA6EEEA8B7}"/>
              </a:ext>
            </a:extLst>
          </p:cNvPr>
          <p:cNvSpPr>
            <a:spLocks noChangeArrowheads="1"/>
          </p:cNvSpPr>
          <p:nvPr/>
        </p:nvSpPr>
        <p:spPr bwMode="auto">
          <a:xfrm>
            <a:off x="296481500" y="2330450"/>
            <a:ext cx="445186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t" latinLnBrk="0" hangingPunct="0">
              <a:spcBef>
                <a:spcPct val="0"/>
              </a:spcBef>
              <a:spcAft>
                <a:spcPts val="600"/>
              </a:spcAft>
              <a:buClrTx/>
              <a:buSzTx/>
              <a:buFontTx/>
              <a:buNone/>
              <a:tabLst/>
            </a:pPr>
            <a:r>
              <a:rPr kumimoji="0" lang="en-US" altLang="en-US" sz="900" b="0" i="0" u="none" strike="noStrike" cap="none" normalizeH="0" baseline="0">
                <a:ln>
                  <a:noFill/>
                </a:ln>
                <a:solidFill>
                  <a:srgbClr val="213343"/>
                </a:solidFill>
                <a:effectLst/>
                <a:latin typeface="inherit"/>
              </a:rPr>
              <a:t>HubSpot blog research, The State of AI 2023 Report</a:t>
            </a:r>
            <a:endParaRPr kumimoji="0" lang="en-US" altLang="en-US" sz="900" b="0" i="0" u="none" strike="noStrike" cap="none" normalizeH="0" baseline="0">
              <a:ln>
                <a:noFill/>
              </a:ln>
              <a:solidFill>
                <a:srgbClr val="000000"/>
              </a:solidFill>
              <a:effectLst/>
              <a:latin typeface="Roboto" panose="02000000000000000000" pitchFamily="2" charset="0"/>
            </a:endParaRPr>
          </a:p>
          <a:p>
            <a:pPr marL="0" marR="0" lvl="0" indent="0" algn="l" defTabSz="914400" rtl="0" eaLnBrk="0" fontAlgn="t" latinLnBrk="0" hangingPunct="0">
              <a:spcBef>
                <a:spcPct val="0"/>
              </a:spcBef>
              <a:spcAft>
                <a:spcPts val="600"/>
              </a:spcAft>
              <a:buClrTx/>
              <a:buSzTx/>
              <a:buFontTx/>
              <a:buNone/>
              <a:tabLst/>
            </a:pPr>
            <a:r>
              <a:rPr kumimoji="0" lang="en-US" altLang="en-US" sz="900" b="0" i="0" u="none" strike="noStrike" cap="none" normalizeH="0" baseline="0">
                <a:ln>
                  <a:noFill/>
                </a:ln>
                <a:solidFill>
                  <a:srgbClr val="213343"/>
                </a:solidFill>
                <a:effectLst/>
                <a:latin typeface="inherit"/>
              </a:rPr>
              <a:t>Survey of 1350+ business professionals in the U.S. across marketing, sales, service, and SEO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067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545137" cy="3028812"/>
          </a:xfrm>
        </p:spPr>
        <p:txBody>
          <a:bodyPr vert="horz" wrap="square" lIns="0" tIns="0" rIns="0" bIns="0" rtlCol="0" anchor="b" anchorCtr="0">
            <a:normAutofit/>
          </a:bodyPr>
          <a:lstStyle/>
          <a:p>
            <a:pPr>
              <a:lnSpc>
                <a:spcPct val="100000"/>
              </a:lnSpc>
            </a:pPr>
            <a:r>
              <a:rPr lang="en-US" sz="4800" kern="1200" dirty="0">
                <a:solidFill>
                  <a:schemeClr val="tx1"/>
                </a:solidFill>
                <a:latin typeface="+mj-lt"/>
                <a:ea typeface="+mj-ea"/>
                <a:cs typeface="+mj-cs"/>
              </a:rPr>
              <a:t>Helping students embrace Chat GPT</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dirty="0"/>
              <a:t>Inspire curiosity and get them to learn more about AI technologies used in sales.</a:t>
            </a: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56002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7" name="Freeform: Shape 2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Shape 2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2" name="Rectangle 3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hand holding a screen with a brain&#10;&#10;Description automatically generated">
            <a:extLst>
              <a:ext uri="{FF2B5EF4-FFF2-40B4-BE49-F238E27FC236}">
                <a16:creationId xmlns:a16="http://schemas.microsoft.com/office/drawing/2014/main" id="{8EC8DDDB-1FB5-69E5-D378-62723BB3FEEE}"/>
              </a:ext>
            </a:extLst>
          </p:cNvPr>
          <p:cNvPicPr>
            <a:picLocks noChangeAspect="1"/>
          </p:cNvPicPr>
          <p:nvPr/>
        </p:nvPicPr>
        <p:blipFill rotWithShape="1">
          <a:blip r:embed="rId2"/>
          <a:srcRect l="1444" r="-3" b="-3"/>
          <a:stretch/>
        </p:blipFill>
        <p:spPr>
          <a:xfrm>
            <a:off x="2400" y="0"/>
            <a:ext cx="12189600" cy="7085584"/>
          </a:xfrm>
          <a:custGeom>
            <a:avLst/>
            <a:gdLst/>
            <a:ahLst/>
            <a:cxnLst/>
            <a:rect l="l" t="t" r="r" b="b"/>
            <a:pathLst>
              <a:path w="5632453" h="3428999">
                <a:moveTo>
                  <a:pt x="0" y="0"/>
                </a:moveTo>
                <a:lnTo>
                  <a:pt x="5632453" y="0"/>
                </a:lnTo>
                <a:lnTo>
                  <a:pt x="5632453" y="3428999"/>
                </a:lnTo>
                <a:lnTo>
                  <a:pt x="0" y="3428999"/>
                </a:lnTo>
                <a:close/>
              </a:path>
            </a:pathLst>
          </a:custGeom>
        </p:spPr>
      </p:pic>
      <p:sp>
        <p:nvSpPr>
          <p:cNvPr id="34" name="Rectangle 33">
            <a:extLst>
              <a:ext uri="{FF2B5EF4-FFF2-40B4-BE49-F238E27FC236}">
                <a16:creationId xmlns:a16="http://schemas.microsoft.com/office/drawing/2014/main" id="{A16EB032-3F37-4641-A90D-DC9B574EB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7</a:t>
            </a:fld>
            <a:endParaRPr lang="en-US">
              <a:solidFill>
                <a:schemeClr val="tx1">
                  <a:alpha val="80000"/>
                </a:schemeClr>
              </a:solidFill>
            </a:endParaRPr>
          </a:p>
        </p:txBody>
      </p:sp>
    </p:spTree>
    <p:extLst>
      <p:ext uri="{BB962C8B-B14F-4D97-AF65-F5344CB8AC3E}">
        <p14:creationId xmlns:p14="http://schemas.microsoft.com/office/powerpoint/2010/main" val="3955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12815" y="54927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Introduce topic on Chat GPT</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t>What Can it do well:</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a:lstStyle/>
          <a:p>
            <a:r>
              <a:rPr lang="en-US" dirty="0"/>
              <a:t>Examples of uses in entry level sales roles today.</a:t>
            </a:r>
          </a:p>
          <a:p>
            <a:r>
              <a:rPr lang="en-US" dirty="0"/>
              <a:t>Share ideas on prompts to use to get the most relevant information.</a:t>
            </a:r>
          </a:p>
          <a:p>
            <a:r>
              <a:rPr lang="en-US" dirty="0"/>
              <a:t>Quick responsiveness and building off prior prompts </a:t>
            </a:r>
          </a:p>
          <a:p>
            <a:r>
              <a:rPr lang="en-US" dirty="0"/>
              <a:t>ability to have a genuine conversation??</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731375"/>
            <a:ext cx="5436392" cy="535354"/>
          </a:xfrm>
        </p:spPr>
        <p:txBody>
          <a:bodyPr/>
          <a:lstStyle/>
          <a:p>
            <a:r>
              <a:rPr lang="en-US" dirty="0"/>
              <a:t>Cautions and things to avoid</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436391" cy="3515555"/>
          </a:xfrm>
        </p:spPr>
        <p:txBody>
          <a:bodyPr/>
          <a:lstStyle/>
          <a:p>
            <a:r>
              <a:rPr lang="en-US" dirty="0"/>
              <a:t>Information is often outdated (Chat GPT 4 only goes up until Sept. 2021)</a:t>
            </a:r>
          </a:p>
          <a:p>
            <a:r>
              <a:rPr lang="en-US" dirty="0"/>
              <a:t>Use of unreliable sources or </a:t>
            </a:r>
            <a:r>
              <a:rPr lang="en-US" b="0" i="0" dirty="0">
                <a:solidFill>
                  <a:srgbClr val="CCE8DA"/>
                </a:solidFill>
                <a:effectLst/>
                <a:latin typeface="Google Sans"/>
              </a:rPr>
              <a:t>“hallucinate” incorrect information.</a:t>
            </a:r>
          </a:p>
          <a:p>
            <a:r>
              <a:rPr lang="en-US" b="0" i="0" dirty="0">
                <a:solidFill>
                  <a:schemeClr val="tx1">
                    <a:lumMod val="65000"/>
                  </a:schemeClr>
                </a:solidFill>
                <a:effectLst/>
                <a:latin typeface="Google Sans"/>
              </a:rPr>
              <a:t>exhibit problematic social biases</a:t>
            </a:r>
          </a:p>
          <a:p>
            <a:r>
              <a:rPr lang="en-US" b="0" i="0" dirty="0">
                <a:solidFill>
                  <a:schemeClr val="tx1">
                    <a:lumMod val="65000"/>
                  </a:schemeClr>
                </a:solidFill>
                <a:effectLst/>
                <a:latin typeface="Google Sans"/>
              </a:rPr>
              <a:t>assume disturbing personas when given an “adversarial” prompt</a:t>
            </a:r>
          </a:p>
          <a:p>
            <a:r>
              <a:rPr lang="en-US" dirty="0">
                <a:solidFill>
                  <a:schemeClr val="tx1">
                    <a:lumMod val="65000"/>
                  </a:schemeClr>
                </a:solidFill>
                <a:latin typeface="Google Sans"/>
              </a:rPr>
              <a:t>Too much information (but can narrow in)</a:t>
            </a:r>
            <a:endParaRPr lang="en-US" dirty="0">
              <a:solidFill>
                <a:schemeClr val="tx1">
                  <a:lumMod val="65000"/>
                </a:schemeClr>
              </a:solidFill>
            </a:endParaRPr>
          </a:p>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8798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Overview of AI tools used in sales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50" name="Picture 2" descr="Shows sales activities where AI can be used. For each activity AI vendors in that activity are also shown">
            <a:extLst>
              <a:ext uri="{FF2B5EF4-FFF2-40B4-BE49-F238E27FC236}">
                <a16:creationId xmlns:a16="http://schemas.microsoft.com/office/drawing/2014/main" id="{B96CFD94-D1A3-3AA3-9F70-581E4B6DE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75" y="1562100"/>
            <a:ext cx="7620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9">
            <a:extLst>
              <a:ext uri="{FF2B5EF4-FFF2-40B4-BE49-F238E27FC236}">
                <a16:creationId xmlns:a16="http://schemas.microsoft.com/office/drawing/2014/main" id="{EB6FA22C-8B4C-AC84-2089-6000C8437F3A}"/>
              </a:ext>
            </a:extLst>
          </p:cNvPr>
          <p:cNvSpPr>
            <a:spLocks noGrp="1"/>
          </p:cNvSpPr>
          <p:nvPr>
            <p:ph sz="half" idx="2"/>
          </p:nvPr>
        </p:nvSpPr>
        <p:spPr>
          <a:xfrm>
            <a:off x="8527774" y="1562100"/>
            <a:ext cx="2922104" cy="4411317"/>
          </a:xfrm>
        </p:spPr>
        <p:txBody>
          <a:bodyPr/>
          <a:lstStyle/>
          <a:p>
            <a:pPr marL="0" indent="0">
              <a:buNone/>
            </a:pPr>
            <a:r>
              <a:rPr lang="en-US" dirty="0"/>
              <a:t>Key areas AI is used, include:</a:t>
            </a:r>
          </a:p>
          <a:p>
            <a:r>
              <a:rPr lang="en-US" dirty="0"/>
              <a:t>Forecasting Sales</a:t>
            </a:r>
          </a:p>
          <a:p>
            <a:r>
              <a:rPr lang="en-US" dirty="0"/>
              <a:t>Enable Sales Reps</a:t>
            </a:r>
          </a:p>
          <a:p>
            <a:r>
              <a:rPr lang="en-US" dirty="0"/>
              <a:t>Automate Sales Activities</a:t>
            </a:r>
          </a:p>
          <a:p>
            <a:r>
              <a:rPr lang="en-US" dirty="0"/>
              <a:t>Sales Analytics &amp; Performance  </a:t>
            </a:r>
          </a:p>
        </p:txBody>
      </p:sp>
      <p:sp>
        <p:nvSpPr>
          <p:cNvPr id="21" name="TextBox 20">
            <a:extLst>
              <a:ext uri="{FF2B5EF4-FFF2-40B4-BE49-F238E27FC236}">
                <a16:creationId xmlns:a16="http://schemas.microsoft.com/office/drawing/2014/main" id="{C042CAA1-4F6E-FC83-8D25-3A59549C25D0}"/>
              </a:ext>
            </a:extLst>
          </p:cNvPr>
          <p:cNvSpPr txBox="1"/>
          <p:nvPr/>
        </p:nvSpPr>
        <p:spPr>
          <a:xfrm>
            <a:off x="550862" y="6322546"/>
            <a:ext cx="6097656" cy="369332"/>
          </a:xfrm>
          <a:prstGeom prst="rect">
            <a:avLst/>
          </a:prstGeom>
          <a:noFill/>
        </p:spPr>
        <p:txBody>
          <a:bodyPr wrap="square">
            <a:spAutoFit/>
          </a:bodyPr>
          <a:lstStyle/>
          <a:p>
            <a:r>
              <a:rPr lang="en-US" dirty="0"/>
              <a:t>https://research.aimultiple.com/sales-ai/</a:t>
            </a:r>
          </a:p>
        </p:txBody>
      </p:sp>
    </p:spTree>
    <p:extLst>
      <p:ext uri="{BB962C8B-B14F-4D97-AF65-F5344CB8AC3E}">
        <p14:creationId xmlns:p14="http://schemas.microsoft.com/office/powerpoint/2010/main" val="361300909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32d1c9-7113-4178-a635-8361da335e5a">
      <Terms xmlns="http://schemas.microsoft.com/office/infopath/2007/PartnerControls"/>
    </lcf76f155ced4ddcb4097134ff3c332f>
    <TaxCatchAll xmlns="bfc28c22-5f37-4919-9d1c-df429819cbfb" xsi:nil="true"/>
    <MediaServiceKeyPoints xmlns="c032d1c9-7113-4178-a635-8361da335e5a" xsi:nil="true"/>
    <LikesCount xmlns="http://schemas.microsoft.com/sharepoint/v3" xsi:nil="true"/>
    <Ratings xmlns="http://schemas.microsoft.com/sharepoint/v3" xsi:nil="true"/>
    <LikedBy xmlns="http://schemas.microsoft.com/sharepoint/v3">
      <UserInfo>
        <DisplayName/>
        <AccountId xsi:nil="true"/>
        <AccountType/>
      </UserInfo>
    </LikedBy>
    <_dlc_DocIdPersistId xmlns="bfc28c22-5f37-4919-9d1c-df429819cbfb" xsi:nil="true"/>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C1233C40BE7340BF82BE42D508A845" ma:contentTypeVersion="762" ma:contentTypeDescription="Create a new document." ma:contentTypeScope="" ma:versionID="e51b4c3508c4ee0882d273307ec68efd">
  <xsd:schema xmlns:xsd="http://www.w3.org/2001/XMLSchema" xmlns:xs="http://www.w3.org/2001/XMLSchema" xmlns:p="http://schemas.microsoft.com/office/2006/metadata/properties" xmlns:ns1="http://schemas.microsoft.com/sharepoint/v3" xmlns:ns2="bfc28c22-5f37-4919-9d1c-df429819cbfb" xmlns:ns3="c032d1c9-7113-4178-a635-8361da335e5a" xmlns:ns4="f0695309-0e69-4a39-8e99-5f78b9790e99" targetNamespace="http://schemas.microsoft.com/office/2006/metadata/properties" ma:root="true" ma:fieldsID="b936fc072327ccb7a22393f7476c6d80" ns1:_="" ns2:_="" ns3:_="" ns4:_="">
    <xsd:import namespace="http://schemas.microsoft.com/sharepoint/v3"/>
    <xsd:import namespace="bfc28c22-5f37-4919-9d1c-df429819cbfb"/>
    <xsd:import namespace="c032d1c9-7113-4178-a635-8361da335e5a"/>
    <xsd:import namespace="f0695309-0e69-4a39-8e99-5f78b9790e99"/>
    <xsd:element name="properties">
      <xsd:complexType>
        <xsd:sequence>
          <xsd:element name="documentManagement">
            <xsd:complexType>
              <xsd:all>
                <xsd:element ref="ns2:_dlc_DocId" minOccurs="0"/>
                <xsd:element ref="ns2:_dlc_DocIdUrl" minOccurs="0"/>
                <xsd:element ref="ns2:_dlc_DocIdPersistId" minOccurs="0"/>
                <xsd:element ref="ns1:AverageRating" minOccurs="0"/>
                <xsd:element ref="ns1:RatingCount" minOccurs="0"/>
                <xsd:element ref="ns1:RatedBy" minOccurs="0"/>
                <xsd:element ref="ns1:Ratings" minOccurs="0"/>
                <xsd:element ref="ns1:LikesCount" minOccurs="0"/>
                <xsd:element ref="ns1:LikedBy"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1" nillable="true" ma:displayName="Rating (0-5)" ma:decimals="2" ma:description="Average value of all the ratings that have been submitted" ma:internalName="AverageRating" ma:readOnly="true">
      <xsd:simpleType>
        <xsd:restriction base="dms:Number"/>
      </xsd:simpleType>
    </xsd:element>
    <xsd:element name="RatingCount" ma:index="12" nillable="true" ma:displayName="Number of Ratings" ma:decimals="0" ma:description="Number of ratings submitted" ma:internalName="RatingCount" ma:readOnly="true">
      <xsd:simpleType>
        <xsd:restriction base="dms:Number"/>
      </xsd:simpleType>
    </xsd:element>
    <xsd:element name="RatedBy" ma:index="13"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4" nillable="true" ma:displayName="User ratings" ma:description="User ratings for the item" ma:hidden="true" ma:internalName="Ratings">
      <xsd:simpleType>
        <xsd:restriction base="dms:Note"/>
      </xsd:simpleType>
    </xsd:element>
    <xsd:element name="LikesCount" ma:index="15" nillable="true" ma:displayName="Number of Likes" ma:internalName="LikesCount">
      <xsd:simpleType>
        <xsd:restriction base="dms:Unknown"/>
      </xsd:simpleType>
    </xsd:element>
    <xsd:element name="LikedBy" ma:index="16"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c28c22-5f37-4919-9d1c-df429819cb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TaxCatchAll" ma:index="32" nillable="true" ma:displayName="Taxonomy Catch All Column" ma:hidden="true" ma:list="{c7bb71fa-302f-475c-b88b-613084285ac5}" ma:internalName="TaxCatchAll" ma:showField="CatchAllData" ma:web="bfc28c22-5f37-4919-9d1c-df429819cbf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32d1c9-7113-4178-a635-8361da335e5a"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7fe6b05a-cd8f-4d45-99d3-bdbcd11360c8"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695309-0e69-4a39-8e99-5f78b9790e99"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811A92-D464-4AC4-A396-BA73B10CEEAC}">
  <ds:schemaRefs>
    <ds:schemaRef ds:uri="230e9df3-be65-4c73-a93b-d1236ebd677e"/>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http://schemas.microsoft.com/sharepoint/v3"/>
    <ds:schemaRef ds:uri="http://purl.org/dc/terms/"/>
    <ds:schemaRef ds:uri="http://purl.org/dc/elements/1.1/"/>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372D31EE-F20F-46C9-A4A5-E1B41FFE527A}"/>
</file>

<file path=customXml/itemProps4.xml><?xml version="1.0" encoding="utf-8"?>
<ds:datastoreItem xmlns:ds="http://schemas.openxmlformats.org/officeDocument/2006/customXml" ds:itemID="{0430E980-F2B0-48C4-A6ED-5C30E992D8D0}"/>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{62349901-525B-4894-BAC8-27F480FF14E0}tf33713516_win32</Template>
  <TotalTime>4143</TotalTime>
  <Words>1233</Words>
  <Application>Microsoft Office PowerPoint</Application>
  <PresentationFormat>Widescreen</PresentationFormat>
  <Paragraphs>147</Paragraphs>
  <Slides>18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Gill Sans MT</vt:lpstr>
      <vt:lpstr>Google Sans</vt:lpstr>
      <vt:lpstr>inherit</vt:lpstr>
      <vt:lpstr>Roboto</vt:lpstr>
      <vt:lpstr>Symbol</vt:lpstr>
      <vt:lpstr>var(--ff-slab)</vt:lpstr>
      <vt:lpstr>var(--ff-slab-light)</vt:lpstr>
      <vt:lpstr>Walbaum Display</vt:lpstr>
      <vt:lpstr>3DFloatVTI</vt:lpstr>
      <vt:lpstr>Helping Students Embrace ChatGPT and…  Learning How AI is Impacting the Sales Environment</vt:lpstr>
      <vt:lpstr>Agenda</vt:lpstr>
      <vt:lpstr>Embracing where we are</vt:lpstr>
      <vt:lpstr>PowerPoint Presentation</vt:lpstr>
      <vt:lpstr>PowerPoint Presentation</vt:lpstr>
      <vt:lpstr>Helping students embrace Chat GPT</vt:lpstr>
      <vt:lpstr>PowerPoint Presentation</vt:lpstr>
      <vt:lpstr>Introduce topic on Chat GPT</vt:lpstr>
      <vt:lpstr>Overview of AI tools used in sales </vt:lpstr>
      <vt:lpstr>Set up for assignment </vt:lpstr>
      <vt:lpstr>Assignment Learning Objectives</vt:lpstr>
      <vt:lpstr>Assignment overview:</vt:lpstr>
      <vt:lpstr>Assignment overview:</vt:lpstr>
      <vt:lpstr>Assessment</vt:lpstr>
      <vt:lpstr>Summary</vt:lpstr>
      <vt:lpstr>Discussion</vt:lpstr>
      <vt:lpstr>Thank You</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Students Embrace ChatGPT and Learning How AI is Impacting the Sales Environment</dc:title>
  <dc:creator>Jessica J Gardner</dc:creator>
  <cp:lastModifiedBy>Jessica J Gardner</cp:lastModifiedBy>
  <cp:revision>12</cp:revision>
  <cp:lastPrinted>2023-07-24T03:33:11Z</cp:lastPrinted>
  <dcterms:created xsi:type="dcterms:W3CDTF">2023-07-21T15:12:40Z</dcterms:created>
  <dcterms:modified xsi:type="dcterms:W3CDTF">2023-07-24T12:16:03Z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