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40" r:id="rId3"/>
    <p:sldId id="300" r:id="rId4"/>
    <p:sldId id="334" r:id="rId5"/>
    <p:sldId id="302" r:id="rId6"/>
    <p:sldId id="303" r:id="rId7"/>
    <p:sldId id="305" r:id="rId8"/>
    <p:sldId id="304" r:id="rId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75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E028D-3992-4F93-848E-C4A68CE5DA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918850-2EF9-4E5B-915C-D099F08136B9}">
      <dgm:prSet custT="1"/>
      <dgm:spPr/>
      <dgm:t>
        <a:bodyPr/>
        <a:lstStyle/>
        <a:p>
          <a:pPr>
            <a:lnSpc>
              <a:spcPct val="100000"/>
            </a:lnSpc>
            <a:spcAft>
              <a:spcPts val="0"/>
            </a:spcAft>
          </a:pPr>
          <a:r>
            <a:rPr lang="en-US" sz="2000" dirty="0"/>
            <a:t>Since 2007 the </a:t>
          </a:r>
          <a:r>
            <a:rPr lang="en-US" sz="2000" b="1" dirty="0"/>
            <a:t>Sales Education Foundation </a:t>
          </a:r>
          <a:r>
            <a:rPr lang="en-US" sz="2000" dirty="0"/>
            <a:t>has invited universities and colleges to participate in our yearly data collection – known at the</a:t>
          </a:r>
        </a:p>
        <a:p>
          <a:pPr>
            <a:lnSpc>
              <a:spcPct val="100000"/>
            </a:lnSpc>
            <a:spcAft>
              <a:spcPct val="35000"/>
            </a:spcAft>
          </a:pPr>
          <a:r>
            <a:rPr lang="en-US" sz="2000" dirty="0"/>
            <a:t>SEF Annual Survey.</a:t>
          </a:r>
        </a:p>
      </dgm:t>
    </dgm:pt>
    <dgm:pt modelId="{B6533865-87C5-4975-8BBA-6A34C7DD5F6D}" type="parTrans" cxnId="{BB5416D2-545F-4D65-8AF2-7C4BD2875151}">
      <dgm:prSet/>
      <dgm:spPr/>
      <dgm:t>
        <a:bodyPr/>
        <a:lstStyle/>
        <a:p>
          <a:endParaRPr lang="en-US"/>
        </a:p>
      </dgm:t>
    </dgm:pt>
    <dgm:pt modelId="{5C173901-A9BB-4784-A506-1D81795628F8}" type="sibTrans" cxnId="{BB5416D2-545F-4D65-8AF2-7C4BD2875151}">
      <dgm:prSet/>
      <dgm:spPr/>
      <dgm:t>
        <a:bodyPr/>
        <a:lstStyle/>
        <a:p>
          <a:endParaRPr lang="en-US"/>
        </a:p>
      </dgm:t>
    </dgm:pt>
    <dgm:pt modelId="{F9B3B518-3414-43D8-A79A-6E7C5559694F}">
      <dgm:prSet/>
      <dgm:spPr/>
      <dgm:t>
        <a:bodyPr/>
        <a:lstStyle/>
        <a:p>
          <a:pPr>
            <a:lnSpc>
              <a:spcPct val="100000"/>
            </a:lnSpc>
          </a:pPr>
          <a:r>
            <a:rPr lang="en-US" dirty="0"/>
            <a:t>The</a:t>
          </a:r>
          <a:r>
            <a:rPr lang="en-US" b="1" dirty="0"/>
            <a:t> 2022 SEF Annual Survey </a:t>
          </a:r>
          <a:r>
            <a:rPr lang="en-US" dirty="0"/>
            <a:t>included questions to investigate current technology offerings integrated into university/college sales education curriculums. </a:t>
          </a:r>
        </a:p>
      </dgm:t>
    </dgm:pt>
    <dgm:pt modelId="{CFDDCF0D-FCC5-4DE4-AE9E-7F7F92BE6D48}" type="parTrans" cxnId="{746C3AC6-7D52-4C12-903E-EC0F1824F4D1}">
      <dgm:prSet/>
      <dgm:spPr/>
      <dgm:t>
        <a:bodyPr/>
        <a:lstStyle/>
        <a:p>
          <a:endParaRPr lang="en-US"/>
        </a:p>
      </dgm:t>
    </dgm:pt>
    <dgm:pt modelId="{82208325-9B55-4BD6-A19E-3282EE4DB8BB}" type="sibTrans" cxnId="{746C3AC6-7D52-4C12-903E-EC0F1824F4D1}">
      <dgm:prSet/>
      <dgm:spPr/>
      <dgm:t>
        <a:bodyPr/>
        <a:lstStyle/>
        <a:p>
          <a:endParaRPr lang="en-US"/>
        </a:p>
      </dgm:t>
    </dgm:pt>
    <dgm:pt modelId="{B9CA71B4-F823-4DE5-9351-0D002B3A9569}" type="pres">
      <dgm:prSet presAssocID="{865E028D-3992-4F93-848E-C4A68CE5DA50}" presName="root" presStyleCnt="0">
        <dgm:presLayoutVars>
          <dgm:dir/>
          <dgm:resizeHandles val="exact"/>
        </dgm:presLayoutVars>
      </dgm:prSet>
      <dgm:spPr/>
    </dgm:pt>
    <dgm:pt modelId="{E80C6A1A-313D-4CAA-B9C4-DEE431EF6000}" type="pres">
      <dgm:prSet presAssocID="{BC918850-2EF9-4E5B-915C-D099F08136B9}" presName="compNode" presStyleCnt="0"/>
      <dgm:spPr/>
    </dgm:pt>
    <dgm:pt modelId="{55AA6F30-A881-447D-A114-9C34569D29E8}" type="pres">
      <dgm:prSet presAssocID="{BC918850-2EF9-4E5B-915C-D099F08136B9}" presName="iconRect" presStyleLbl="node1" presStyleIdx="0" presStyleCnt="2" custScaleX="103484" custScaleY="1113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C2F9003C-E903-4757-AC04-595011FDE514}" type="pres">
      <dgm:prSet presAssocID="{BC918850-2EF9-4E5B-915C-D099F08136B9}" presName="spaceRect" presStyleCnt="0"/>
      <dgm:spPr/>
    </dgm:pt>
    <dgm:pt modelId="{72CA291D-0DB2-4C27-A79E-EB457834B39F}" type="pres">
      <dgm:prSet presAssocID="{BC918850-2EF9-4E5B-915C-D099F08136B9}" presName="textRect" presStyleLbl="revTx" presStyleIdx="0" presStyleCnt="2">
        <dgm:presLayoutVars>
          <dgm:chMax val="1"/>
          <dgm:chPref val="1"/>
        </dgm:presLayoutVars>
      </dgm:prSet>
      <dgm:spPr/>
    </dgm:pt>
    <dgm:pt modelId="{6C4A8A20-0126-47FF-A419-4BCDE4F65ACF}" type="pres">
      <dgm:prSet presAssocID="{5C173901-A9BB-4784-A506-1D81795628F8}" presName="sibTrans" presStyleCnt="0"/>
      <dgm:spPr/>
    </dgm:pt>
    <dgm:pt modelId="{4DD26222-FA82-4CE6-BA27-45E7CEEC2893}" type="pres">
      <dgm:prSet presAssocID="{F9B3B518-3414-43D8-A79A-6E7C5559694F}" presName="compNode" presStyleCnt="0"/>
      <dgm:spPr/>
    </dgm:pt>
    <dgm:pt modelId="{75906985-4E37-4E5A-9D4B-307488299AF7}" type="pres">
      <dgm:prSet presAssocID="{F9B3B518-3414-43D8-A79A-6E7C5559694F}" presName="iconRect" presStyleLbl="node1" presStyleIdx="1" presStyleCnt="2" custScaleX="113214" custScaleY="118327" custLinFactNeighborY="131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3A53CC7E-90DC-4F79-A2D6-02994F8C442B}" type="pres">
      <dgm:prSet presAssocID="{F9B3B518-3414-43D8-A79A-6E7C5559694F}" presName="spaceRect" presStyleCnt="0"/>
      <dgm:spPr/>
    </dgm:pt>
    <dgm:pt modelId="{9528C3B6-5D69-4455-B686-0C8A5926B9D1}" type="pres">
      <dgm:prSet presAssocID="{F9B3B518-3414-43D8-A79A-6E7C5559694F}" presName="textRect" presStyleLbl="revTx" presStyleIdx="1" presStyleCnt="2">
        <dgm:presLayoutVars>
          <dgm:chMax val="1"/>
          <dgm:chPref val="1"/>
        </dgm:presLayoutVars>
      </dgm:prSet>
      <dgm:spPr/>
    </dgm:pt>
  </dgm:ptLst>
  <dgm:cxnLst>
    <dgm:cxn modelId="{30DEEC3C-121D-4ADD-9845-184D092D4AD7}" type="presOf" srcId="{865E028D-3992-4F93-848E-C4A68CE5DA50}" destId="{B9CA71B4-F823-4DE5-9351-0D002B3A9569}" srcOrd="0" destOrd="0" presId="urn:microsoft.com/office/officeart/2018/2/layout/IconLabelList"/>
    <dgm:cxn modelId="{97795397-304E-45E7-8B6A-7D6C27474A16}" type="presOf" srcId="{F9B3B518-3414-43D8-A79A-6E7C5559694F}" destId="{9528C3B6-5D69-4455-B686-0C8A5926B9D1}" srcOrd="0" destOrd="0" presId="urn:microsoft.com/office/officeart/2018/2/layout/IconLabelList"/>
    <dgm:cxn modelId="{0337AA97-A53D-46BF-B7B5-9CAFD642D63C}" type="presOf" srcId="{BC918850-2EF9-4E5B-915C-D099F08136B9}" destId="{72CA291D-0DB2-4C27-A79E-EB457834B39F}" srcOrd="0" destOrd="0" presId="urn:microsoft.com/office/officeart/2018/2/layout/IconLabelList"/>
    <dgm:cxn modelId="{746C3AC6-7D52-4C12-903E-EC0F1824F4D1}" srcId="{865E028D-3992-4F93-848E-C4A68CE5DA50}" destId="{F9B3B518-3414-43D8-A79A-6E7C5559694F}" srcOrd="1" destOrd="0" parTransId="{CFDDCF0D-FCC5-4DE4-AE9E-7F7F92BE6D48}" sibTransId="{82208325-9B55-4BD6-A19E-3282EE4DB8BB}"/>
    <dgm:cxn modelId="{BB5416D2-545F-4D65-8AF2-7C4BD2875151}" srcId="{865E028D-3992-4F93-848E-C4A68CE5DA50}" destId="{BC918850-2EF9-4E5B-915C-D099F08136B9}" srcOrd="0" destOrd="0" parTransId="{B6533865-87C5-4975-8BBA-6A34C7DD5F6D}" sibTransId="{5C173901-A9BB-4784-A506-1D81795628F8}"/>
    <dgm:cxn modelId="{6B8B8F61-DB5F-403B-9AD7-43F0912B9DCA}" type="presParOf" srcId="{B9CA71B4-F823-4DE5-9351-0D002B3A9569}" destId="{E80C6A1A-313D-4CAA-B9C4-DEE431EF6000}" srcOrd="0" destOrd="0" presId="urn:microsoft.com/office/officeart/2018/2/layout/IconLabelList"/>
    <dgm:cxn modelId="{C52819EA-28D0-4EB3-ADC4-2191E9FA28C1}" type="presParOf" srcId="{E80C6A1A-313D-4CAA-B9C4-DEE431EF6000}" destId="{55AA6F30-A881-447D-A114-9C34569D29E8}" srcOrd="0" destOrd="0" presId="urn:microsoft.com/office/officeart/2018/2/layout/IconLabelList"/>
    <dgm:cxn modelId="{50F282C1-4F98-4AFD-B8E7-EB2F3BA1E9C3}" type="presParOf" srcId="{E80C6A1A-313D-4CAA-B9C4-DEE431EF6000}" destId="{C2F9003C-E903-4757-AC04-595011FDE514}" srcOrd="1" destOrd="0" presId="urn:microsoft.com/office/officeart/2018/2/layout/IconLabelList"/>
    <dgm:cxn modelId="{B8F52617-E76B-46C9-918B-F20E2CEDA5F2}" type="presParOf" srcId="{E80C6A1A-313D-4CAA-B9C4-DEE431EF6000}" destId="{72CA291D-0DB2-4C27-A79E-EB457834B39F}" srcOrd="2" destOrd="0" presId="urn:microsoft.com/office/officeart/2018/2/layout/IconLabelList"/>
    <dgm:cxn modelId="{87DC279F-51F6-488D-925A-E16D01CDF3AF}" type="presParOf" srcId="{B9CA71B4-F823-4DE5-9351-0D002B3A9569}" destId="{6C4A8A20-0126-47FF-A419-4BCDE4F65ACF}" srcOrd="1" destOrd="0" presId="urn:microsoft.com/office/officeart/2018/2/layout/IconLabelList"/>
    <dgm:cxn modelId="{0006F52E-6B1D-478A-875A-264673FBB42F}" type="presParOf" srcId="{B9CA71B4-F823-4DE5-9351-0D002B3A9569}" destId="{4DD26222-FA82-4CE6-BA27-45E7CEEC2893}" srcOrd="2" destOrd="0" presId="urn:microsoft.com/office/officeart/2018/2/layout/IconLabelList"/>
    <dgm:cxn modelId="{179DE289-F9F9-4CC5-8838-BFCCFDB63C9B}" type="presParOf" srcId="{4DD26222-FA82-4CE6-BA27-45E7CEEC2893}" destId="{75906985-4E37-4E5A-9D4B-307488299AF7}" srcOrd="0" destOrd="0" presId="urn:microsoft.com/office/officeart/2018/2/layout/IconLabelList"/>
    <dgm:cxn modelId="{18DC901A-B890-4481-8D0C-DE234797799C}" type="presParOf" srcId="{4DD26222-FA82-4CE6-BA27-45E7CEEC2893}" destId="{3A53CC7E-90DC-4F79-A2D6-02994F8C442B}" srcOrd="1" destOrd="0" presId="urn:microsoft.com/office/officeart/2018/2/layout/IconLabelList"/>
    <dgm:cxn modelId="{9C6A1961-2446-47FC-941D-4EE131324A07}" type="presParOf" srcId="{4DD26222-FA82-4CE6-BA27-45E7CEEC2893}" destId="{9528C3B6-5D69-4455-B686-0C8A5926B9D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9BD15-F56E-4C0A-86BC-6DAAEC4F4454}"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D0CA7480-476F-42CE-87C4-04055E351416}">
      <dgm:prSet/>
      <dgm:spPr/>
      <dgm:t>
        <a:bodyPr/>
        <a:lstStyle/>
        <a:p>
          <a:r>
            <a:rPr lang="en-US" b="1" dirty="0"/>
            <a:t>#1</a:t>
          </a:r>
        </a:p>
        <a:p>
          <a:r>
            <a:rPr lang="en-US" b="1" dirty="0"/>
            <a:t>Salesforce</a:t>
          </a:r>
        </a:p>
      </dgm:t>
    </dgm:pt>
    <dgm:pt modelId="{1EF105BC-1354-4B77-9394-8E1A3940D256}" type="parTrans" cxnId="{7FC6BB1F-3971-4BFF-9F62-69FD33074181}">
      <dgm:prSet/>
      <dgm:spPr/>
      <dgm:t>
        <a:bodyPr/>
        <a:lstStyle/>
        <a:p>
          <a:endParaRPr lang="en-US"/>
        </a:p>
      </dgm:t>
    </dgm:pt>
    <dgm:pt modelId="{3FA8D44D-58CC-4AC5-B167-48F09C10CABF}" type="sibTrans" cxnId="{7FC6BB1F-3971-4BFF-9F62-69FD33074181}">
      <dgm:prSet/>
      <dgm:spPr/>
      <dgm:t>
        <a:bodyPr/>
        <a:lstStyle/>
        <a:p>
          <a:endParaRPr lang="en-US"/>
        </a:p>
      </dgm:t>
    </dgm:pt>
    <dgm:pt modelId="{CE59C7B7-1A40-418A-9A83-35ED1A88BBB7}">
      <dgm:prSet/>
      <dgm:spPr/>
      <dgm:t>
        <a:bodyPr/>
        <a:lstStyle/>
        <a:p>
          <a:r>
            <a:rPr lang="en-US" b="1" dirty="0"/>
            <a:t>#2</a:t>
          </a:r>
        </a:p>
        <a:p>
          <a:r>
            <a:rPr lang="en-US" b="1" dirty="0"/>
            <a:t>HubSpot</a:t>
          </a:r>
        </a:p>
      </dgm:t>
    </dgm:pt>
    <dgm:pt modelId="{50B90AA3-771A-4486-B366-D23B3478B219}" type="parTrans" cxnId="{61B63B89-0FD3-4D7C-A6B0-69BADDCFF3AC}">
      <dgm:prSet/>
      <dgm:spPr/>
      <dgm:t>
        <a:bodyPr/>
        <a:lstStyle/>
        <a:p>
          <a:endParaRPr lang="en-US"/>
        </a:p>
      </dgm:t>
    </dgm:pt>
    <dgm:pt modelId="{F2419B14-C8D1-48C6-86EB-77266F52B91F}" type="sibTrans" cxnId="{61B63B89-0FD3-4D7C-A6B0-69BADDCFF3AC}">
      <dgm:prSet/>
      <dgm:spPr/>
      <dgm:t>
        <a:bodyPr/>
        <a:lstStyle/>
        <a:p>
          <a:endParaRPr lang="en-US"/>
        </a:p>
      </dgm:t>
    </dgm:pt>
    <dgm:pt modelId="{AD00EB97-FA4D-46C5-B2DF-DF4269A4927C}">
      <dgm:prSet/>
      <dgm:spPr/>
      <dgm:t>
        <a:bodyPr/>
        <a:lstStyle/>
        <a:p>
          <a:r>
            <a:rPr lang="en-US" b="1" dirty="0"/>
            <a:t>#3 </a:t>
          </a:r>
        </a:p>
        <a:p>
          <a:r>
            <a:rPr lang="en-US" b="1" dirty="0"/>
            <a:t>RNMKRS*</a:t>
          </a:r>
        </a:p>
      </dgm:t>
    </dgm:pt>
    <dgm:pt modelId="{16600B12-A797-4A03-BC7E-592B514B9364}" type="parTrans" cxnId="{144ECFAE-2AC3-4734-96BE-21B5C16157AD}">
      <dgm:prSet/>
      <dgm:spPr/>
      <dgm:t>
        <a:bodyPr/>
        <a:lstStyle/>
        <a:p>
          <a:endParaRPr lang="en-US"/>
        </a:p>
      </dgm:t>
    </dgm:pt>
    <dgm:pt modelId="{EE5C9825-DD12-4715-B353-60662EC12555}" type="sibTrans" cxnId="{144ECFAE-2AC3-4734-96BE-21B5C16157AD}">
      <dgm:prSet/>
      <dgm:spPr/>
      <dgm:t>
        <a:bodyPr/>
        <a:lstStyle/>
        <a:p>
          <a:endParaRPr lang="en-US"/>
        </a:p>
      </dgm:t>
    </dgm:pt>
    <dgm:pt modelId="{CC8FEBD7-D7E9-4496-8663-180FD63E405F}" type="pres">
      <dgm:prSet presAssocID="{7069BD15-F56E-4C0A-86BC-6DAAEC4F4454}" presName="diagram" presStyleCnt="0">
        <dgm:presLayoutVars>
          <dgm:dir/>
          <dgm:resizeHandles val="exact"/>
        </dgm:presLayoutVars>
      </dgm:prSet>
      <dgm:spPr/>
    </dgm:pt>
    <dgm:pt modelId="{C7106F88-D557-494E-9057-7C67A68C3E7A}" type="pres">
      <dgm:prSet presAssocID="{D0CA7480-476F-42CE-87C4-04055E351416}" presName="node" presStyleLbl="node1" presStyleIdx="0" presStyleCnt="3">
        <dgm:presLayoutVars>
          <dgm:bulletEnabled val="1"/>
        </dgm:presLayoutVars>
      </dgm:prSet>
      <dgm:spPr/>
    </dgm:pt>
    <dgm:pt modelId="{525C0134-EA3C-40AF-9412-45C092E30BA8}" type="pres">
      <dgm:prSet presAssocID="{3FA8D44D-58CC-4AC5-B167-48F09C10CABF}" presName="sibTrans" presStyleCnt="0"/>
      <dgm:spPr/>
    </dgm:pt>
    <dgm:pt modelId="{F5D1F693-1392-414F-8B7F-4944AE48647D}" type="pres">
      <dgm:prSet presAssocID="{CE59C7B7-1A40-418A-9A83-35ED1A88BBB7}" presName="node" presStyleLbl="node1" presStyleIdx="1" presStyleCnt="3">
        <dgm:presLayoutVars>
          <dgm:bulletEnabled val="1"/>
        </dgm:presLayoutVars>
      </dgm:prSet>
      <dgm:spPr/>
    </dgm:pt>
    <dgm:pt modelId="{464B808E-42EF-427E-ABD2-02D731A6F7BD}" type="pres">
      <dgm:prSet presAssocID="{F2419B14-C8D1-48C6-86EB-77266F52B91F}" presName="sibTrans" presStyleCnt="0"/>
      <dgm:spPr/>
    </dgm:pt>
    <dgm:pt modelId="{37C9F373-6D89-4F41-8EB8-E48A6643BE7C}" type="pres">
      <dgm:prSet presAssocID="{AD00EB97-FA4D-46C5-B2DF-DF4269A4927C}" presName="node" presStyleLbl="node1" presStyleIdx="2" presStyleCnt="3">
        <dgm:presLayoutVars>
          <dgm:bulletEnabled val="1"/>
        </dgm:presLayoutVars>
      </dgm:prSet>
      <dgm:spPr/>
    </dgm:pt>
  </dgm:ptLst>
  <dgm:cxnLst>
    <dgm:cxn modelId="{34B5470C-FCCD-43E1-81B7-33B687B4E714}" type="presOf" srcId="{D0CA7480-476F-42CE-87C4-04055E351416}" destId="{C7106F88-D557-494E-9057-7C67A68C3E7A}" srcOrd="0" destOrd="0" presId="urn:microsoft.com/office/officeart/2005/8/layout/default#1"/>
    <dgm:cxn modelId="{7FC6BB1F-3971-4BFF-9F62-69FD33074181}" srcId="{7069BD15-F56E-4C0A-86BC-6DAAEC4F4454}" destId="{D0CA7480-476F-42CE-87C4-04055E351416}" srcOrd="0" destOrd="0" parTransId="{1EF105BC-1354-4B77-9394-8E1A3940D256}" sibTransId="{3FA8D44D-58CC-4AC5-B167-48F09C10CABF}"/>
    <dgm:cxn modelId="{691ADE5E-836B-4B1C-ACE1-40ED184C35C3}" type="presOf" srcId="{7069BD15-F56E-4C0A-86BC-6DAAEC4F4454}" destId="{CC8FEBD7-D7E9-4496-8663-180FD63E405F}" srcOrd="0" destOrd="0" presId="urn:microsoft.com/office/officeart/2005/8/layout/default#1"/>
    <dgm:cxn modelId="{61B63B89-0FD3-4D7C-A6B0-69BADDCFF3AC}" srcId="{7069BD15-F56E-4C0A-86BC-6DAAEC4F4454}" destId="{CE59C7B7-1A40-418A-9A83-35ED1A88BBB7}" srcOrd="1" destOrd="0" parTransId="{50B90AA3-771A-4486-B366-D23B3478B219}" sibTransId="{F2419B14-C8D1-48C6-86EB-77266F52B91F}"/>
    <dgm:cxn modelId="{84803794-264B-48B6-8DA9-38DA2399049D}" type="presOf" srcId="{AD00EB97-FA4D-46C5-B2DF-DF4269A4927C}" destId="{37C9F373-6D89-4F41-8EB8-E48A6643BE7C}" srcOrd="0" destOrd="0" presId="urn:microsoft.com/office/officeart/2005/8/layout/default#1"/>
    <dgm:cxn modelId="{144ECFAE-2AC3-4734-96BE-21B5C16157AD}" srcId="{7069BD15-F56E-4C0A-86BC-6DAAEC4F4454}" destId="{AD00EB97-FA4D-46C5-B2DF-DF4269A4927C}" srcOrd="2" destOrd="0" parTransId="{16600B12-A797-4A03-BC7E-592B514B9364}" sibTransId="{EE5C9825-DD12-4715-B353-60662EC12555}"/>
    <dgm:cxn modelId="{C68938F3-CBE3-433A-8E06-F43A25D92209}" type="presOf" srcId="{CE59C7B7-1A40-418A-9A83-35ED1A88BBB7}" destId="{F5D1F693-1392-414F-8B7F-4944AE48647D}" srcOrd="0" destOrd="0" presId="urn:microsoft.com/office/officeart/2005/8/layout/default#1"/>
    <dgm:cxn modelId="{7562749D-7132-4B40-B1C5-1355F1F38CD0}" type="presParOf" srcId="{CC8FEBD7-D7E9-4496-8663-180FD63E405F}" destId="{C7106F88-D557-494E-9057-7C67A68C3E7A}" srcOrd="0" destOrd="0" presId="urn:microsoft.com/office/officeart/2005/8/layout/default#1"/>
    <dgm:cxn modelId="{2CEA162A-EAF2-435F-B4E3-1EC57210F104}" type="presParOf" srcId="{CC8FEBD7-D7E9-4496-8663-180FD63E405F}" destId="{525C0134-EA3C-40AF-9412-45C092E30BA8}" srcOrd="1" destOrd="0" presId="urn:microsoft.com/office/officeart/2005/8/layout/default#1"/>
    <dgm:cxn modelId="{349C6302-4F4B-43D5-B958-20577619134B}" type="presParOf" srcId="{CC8FEBD7-D7E9-4496-8663-180FD63E405F}" destId="{F5D1F693-1392-414F-8B7F-4944AE48647D}" srcOrd="2" destOrd="0" presId="urn:microsoft.com/office/officeart/2005/8/layout/default#1"/>
    <dgm:cxn modelId="{FB9C4EBC-5775-4ED9-AD20-1E9D6EAC3B79}" type="presParOf" srcId="{CC8FEBD7-D7E9-4496-8663-180FD63E405F}" destId="{464B808E-42EF-427E-ABD2-02D731A6F7BD}" srcOrd="3" destOrd="0" presId="urn:microsoft.com/office/officeart/2005/8/layout/default#1"/>
    <dgm:cxn modelId="{F985A5F3-E49A-44D6-BA7D-E7D938EFDCE8}" type="presParOf" srcId="{CC8FEBD7-D7E9-4496-8663-180FD63E405F}" destId="{37C9F373-6D89-4F41-8EB8-E48A6643BE7C}"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6F30-A881-447D-A114-9C34569D29E8}">
      <dsp:nvSpPr>
        <dsp:cNvPr id="0" name=""/>
        <dsp:cNvSpPr/>
      </dsp:nvSpPr>
      <dsp:spPr>
        <a:xfrm>
          <a:off x="1713935" y="50679"/>
          <a:ext cx="2011728" cy="2163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A291D-0DB2-4C27-A79E-EB457834B39F}">
      <dsp:nvSpPr>
        <dsp:cNvPr id="0" name=""/>
        <dsp:cNvSpPr/>
      </dsp:nvSpPr>
      <dsp:spPr>
        <a:xfrm>
          <a:off x="559800" y="2725658"/>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ts val="0"/>
            </a:spcAft>
            <a:buNone/>
          </a:pPr>
          <a:r>
            <a:rPr lang="en-US" sz="2000" kern="1200" dirty="0"/>
            <a:t>Since 2007 the </a:t>
          </a:r>
          <a:r>
            <a:rPr lang="en-US" sz="2000" b="1" kern="1200" dirty="0"/>
            <a:t>Sales Education Foundation </a:t>
          </a:r>
          <a:r>
            <a:rPr lang="en-US" sz="2000" kern="1200" dirty="0"/>
            <a:t>has invited universities and colleges to participate in our yearly data collection – known at the</a:t>
          </a:r>
        </a:p>
        <a:p>
          <a:pPr marL="0" lvl="0" indent="0" algn="ctr" defTabSz="889000">
            <a:lnSpc>
              <a:spcPct val="100000"/>
            </a:lnSpc>
            <a:spcBef>
              <a:spcPct val="0"/>
            </a:spcBef>
            <a:spcAft>
              <a:spcPct val="35000"/>
            </a:spcAft>
            <a:buNone/>
          </a:pPr>
          <a:r>
            <a:rPr lang="en-US" sz="2000" kern="1200" dirty="0"/>
            <a:t>SEF Annual Survey.</a:t>
          </a:r>
        </a:p>
      </dsp:txBody>
      <dsp:txXfrm>
        <a:off x="559800" y="2725658"/>
        <a:ext cx="4320000" cy="1575000"/>
      </dsp:txXfrm>
    </dsp:sp>
    <dsp:sp modelId="{75906985-4E37-4E5A-9D4B-307488299AF7}">
      <dsp:nvSpPr>
        <dsp:cNvPr id="0" name=""/>
        <dsp:cNvSpPr/>
      </dsp:nvSpPr>
      <dsp:spPr>
        <a:xfrm>
          <a:off x="6695359" y="272873"/>
          <a:ext cx="2200880" cy="2300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8C3B6-5D69-4455-B686-0C8A5926B9D1}">
      <dsp:nvSpPr>
        <dsp:cNvPr id="0" name=""/>
        <dsp:cNvSpPr/>
      </dsp:nvSpPr>
      <dsp:spPr>
        <a:xfrm>
          <a:off x="5635800" y="2759780"/>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The</a:t>
          </a:r>
          <a:r>
            <a:rPr lang="en-US" sz="2000" b="1" kern="1200" dirty="0"/>
            <a:t> 2022 SEF Annual Survey </a:t>
          </a:r>
          <a:r>
            <a:rPr lang="en-US" sz="2000" kern="1200" dirty="0"/>
            <a:t>included questions to investigate current technology offerings integrated into university/college sales education curriculums. </a:t>
          </a:r>
        </a:p>
      </dsp:txBody>
      <dsp:txXfrm>
        <a:off x="5635800" y="2759780"/>
        <a:ext cx="4320000" cy="157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06F88-D557-494E-9057-7C67A68C3E7A}">
      <dsp:nvSpPr>
        <dsp:cNvPr id="0" name=""/>
        <dsp:cNvSpPr/>
      </dsp:nvSpPr>
      <dsp:spPr>
        <a:xfrm>
          <a:off x="0" y="937470"/>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dirty="0"/>
            <a:t>#1</a:t>
          </a:r>
        </a:p>
        <a:p>
          <a:pPr marL="0" lvl="0" indent="0" algn="ctr" defTabSz="2044700">
            <a:lnSpc>
              <a:spcPct val="90000"/>
            </a:lnSpc>
            <a:spcBef>
              <a:spcPct val="0"/>
            </a:spcBef>
            <a:spcAft>
              <a:spcPct val="35000"/>
            </a:spcAft>
            <a:buNone/>
          </a:pPr>
          <a:r>
            <a:rPr lang="en-US" sz="4600" b="1" kern="1200" dirty="0"/>
            <a:t>Salesforce</a:t>
          </a:r>
        </a:p>
      </dsp:txBody>
      <dsp:txXfrm>
        <a:off x="0" y="937470"/>
        <a:ext cx="3143249" cy="1885950"/>
      </dsp:txXfrm>
    </dsp:sp>
    <dsp:sp modelId="{F5D1F693-1392-414F-8B7F-4944AE48647D}">
      <dsp:nvSpPr>
        <dsp:cNvPr id="0" name=""/>
        <dsp:cNvSpPr/>
      </dsp:nvSpPr>
      <dsp:spPr>
        <a:xfrm>
          <a:off x="3457575" y="937470"/>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dirty="0"/>
            <a:t>#2</a:t>
          </a:r>
        </a:p>
        <a:p>
          <a:pPr marL="0" lvl="0" indent="0" algn="ctr" defTabSz="2044700">
            <a:lnSpc>
              <a:spcPct val="90000"/>
            </a:lnSpc>
            <a:spcBef>
              <a:spcPct val="0"/>
            </a:spcBef>
            <a:spcAft>
              <a:spcPct val="35000"/>
            </a:spcAft>
            <a:buNone/>
          </a:pPr>
          <a:r>
            <a:rPr lang="en-US" sz="4600" b="1" kern="1200" dirty="0"/>
            <a:t>HubSpot</a:t>
          </a:r>
        </a:p>
      </dsp:txBody>
      <dsp:txXfrm>
        <a:off x="3457575" y="937470"/>
        <a:ext cx="3143249" cy="1885950"/>
      </dsp:txXfrm>
    </dsp:sp>
    <dsp:sp modelId="{37C9F373-6D89-4F41-8EB8-E48A6643BE7C}">
      <dsp:nvSpPr>
        <dsp:cNvPr id="0" name=""/>
        <dsp:cNvSpPr/>
      </dsp:nvSpPr>
      <dsp:spPr>
        <a:xfrm>
          <a:off x="6915149" y="937470"/>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dirty="0"/>
            <a:t>#3 </a:t>
          </a:r>
        </a:p>
        <a:p>
          <a:pPr marL="0" lvl="0" indent="0" algn="ctr" defTabSz="2044700">
            <a:lnSpc>
              <a:spcPct val="90000"/>
            </a:lnSpc>
            <a:spcBef>
              <a:spcPct val="0"/>
            </a:spcBef>
            <a:spcAft>
              <a:spcPct val="35000"/>
            </a:spcAft>
            <a:buNone/>
          </a:pPr>
          <a:r>
            <a:rPr lang="en-US" sz="4600" b="1" kern="1200" dirty="0"/>
            <a:t>RNMKRS*</a:t>
          </a:r>
        </a:p>
      </dsp:txBody>
      <dsp:txXfrm>
        <a:off x="6915149" y="937470"/>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808B064-BABA-4B8B-9AC2-621D574EBAC3}" type="datetimeFigureOut">
              <a:rPr lang="en-US"/>
              <a:pPr>
                <a:defRPr/>
              </a:pPr>
              <a:t>7/11/2022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C52E26-A173-4E51-BA43-EFE822938C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060E48-0B47-49A7-A9D7-803C6A80F242}" type="datetimeFigureOut">
              <a:rPr lang="en-US"/>
              <a:pPr>
                <a:defRPr/>
              </a:pPr>
              <a:t>7/11/2022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15696-73C2-4683-B8E0-EECECF1DFD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0ED149-F6F1-44ED-8EB4-7EFAF2BC4356}" type="datetimeFigureOut">
              <a:rPr lang="en-US"/>
              <a:pPr>
                <a:defRPr/>
              </a:pPr>
              <a:t>7/11/2022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14B98B-5A14-462F-BA2F-05898D89DB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C2A01-8491-41B5-8D06-261E54296CFC}" type="datetimeFigureOut">
              <a:rPr lang="en-US"/>
              <a:pPr>
                <a:defRPr/>
              </a:pPr>
              <a:t>7/11/2022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8F5C1-5C37-47AF-A758-B7E672E4CB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52B0ADA-C76C-49E2-B5A7-569FB4F1A486}" type="datetimeFigureOut">
              <a:rPr lang="en-US"/>
              <a:pPr>
                <a:defRPr/>
              </a:pPr>
              <a:t>7/11/2022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F6096-E597-4758-A58F-2FC83AAF5D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BB5B8-670C-4466-AE57-EA37BD456EC1}" type="datetimeFigureOut">
              <a:rPr lang="en-US"/>
              <a:pPr>
                <a:defRPr/>
              </a:pPr>
              <a:t>7/11/2022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26132-E2B6-4FB9-9FBA-87989DC5BC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53F926-49A4-4846-B82A-CC261B7E238D}" type="datetimeFigureOut">
              <a:rPr lang="en-US"/>
              <a:pPr>
                <a:defRPr/>
              </a:pPr>
              <a:t>7/11/2022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32278F-01FA-468B-9D84-32C4AD1889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E9E3E57-0704-4DB1-8ED4-0DDED545DF5D}" type="datetimeFigureOut">
              <a:rPr lang="en-US"/>
              <a:pPr>
                <a:defRPr/>
              </a:pPr>
              <a:t>7/11/2022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260D65-ED19-4EE2-AA7E-6D17F4536F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AE90D7-C003-441C-B29B-7F76ABF5CCA9}" type="datetimeFigureOut">
              <a:rPr lang="en-US"/>
              <a:pPr>
                <a:defRPr/>
              </a:pPr>
              <a:t>7/11/2022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7C2895-7870-4C9C-9299-38757D0FF8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E0FAAB-F07B-433D-B8EA-BF5F0B67782F}" type="datetimeFigureOut">
              <a:rPr lang="en-US"/>
              <a:pPr>
                <a:defRPr/>
              </a:pPr>
              <a:t>7/11/2022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414D7-C244-4240-9ED0-68D2C5DCA8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2A193B-81C9-4FCB-8917-61B2F2F92A55}" type="datetimeFigureOut">
              <a:rPr lang="en-US"/>
              <a:pPr>
                <a:defRPr/>
              </a:pPr>
              <a:t>7/11/2022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CA631A-231C-4BD9-898D-992A153347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B482D74-A383-431B-A2D0-37445D682894}" type="datetimeFigureOut">
              <a:rPr lang="en-US"/>
              <a:pPr>
                <a:defRPr/>
              </a:pPr>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394AC16-779D-43F5-BAD2-ED7E02B557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salesfoundation.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alesfoundation.org/" TargetMode="External"/><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alesfoundation.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m/en/webinars/3991273/current-and-emerging-sales-technology-trends" TargetMode="External"/><Relationship Id="rId2" Type="http://schemas.openxmlformats.org/officeDocument/2006/relationships/hyperlink" Target="https://www.forbes.com/sites/forbesbusinesscouncil/2021/03/02/how-technology-is-changing-the-job-of-the-sales-professional/?sh=3b488b1a2572"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salesfoundation.org/" TargetMode="External"/><Relationship Id="rId4" Type="http://schemas.openxmlformats.org/officeDocument/2006/relationships/hyperlink" Target="https://www.salesforce.com/news/the-future-of-digital-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A close up of a piece of paper with a pencil laying on top"/>
          <p:cNvPicPr>
            <a:picLocks noChangeAspect="1"/>
          </p:cNvPicPr>
          <p:nvPr/>
        </p:nvPicPr>
        <p:blipFill>
          <a:blip r:embed="rId2"/>
          <a:srcRect/>
          <a:stretch>
            <a:fillRect/>
          </a:stretch>
        </p:blipFill>
        <p:spPr bwMode="auto">
          <a:xfrm>
            <a:off x="0" y="1588"/>
            <a:ext cx="12192000" cy="6858000"/>
          </a:xfrm>
          <a:prstGeom prst="rect">
            <a:avLst/>
          </a:prstGeom>
          <a:noFill/>
          <a:ln w="9525">
            <a:noFill/>
            <a:miter lim="800000"/>
            <a:headEnd/>
            <a:tailEnd/>
          </a:ln>
        </p:spPr>
      </p:pic>
      <p:sp>
        <p:nvSpPr>
          <p:cNvPr id="24578" name="Title 1"/>
          <p:cNvSpPr>
            <a:spLocks noGrp="1"/>
          </p:cNvSpPr>
          <p:nvPr>
            <p:ph type="ctrTitle"/>
          </p:nvPr>
        </p:nvSpPr>
        <p:spPr>
          <a:xfrm>
            <a:off x="6678612" y="423875"/>
            <a:ext cx="5513388" cy="3574434"/>
          </a:xfrm>
        </p:spPr>
        <p:txBody>
          <a:bodyPr/>
          <a:lstStyle/>
          <a:p>
            <a:r>
              <a:rPr lang="en-US" sz="4800" b="1" dirty="0">
                <a:latin typeface="+mn-lt"/>
              </a:rPr>
              <a:t>Survey Findings: Integration of</a:t>
            </a:r>
            <a:br>
              <a:rPr lang="en-US" sz="4800" b="1" dirty="0">
                <a:latin typeface="+mn-lt"/>
              </a:rPr>
            </a:br>
            <a:r>
              <a:rPr lang="en-US" sz="4800" b="1" dirty="0">
                <a:latin typeface="+mn-lt"/>
              </a:rPr>
              <a:t>Technology in  University/College Sales Offerings</a:t>
            </a:r>
          </a:p>
        </p:txBody>
      </p:sp>
      <p:sp>
        <p:nvSpPr>
          <p:cNvPr id="24579" name="Subtitle 2"/>
          <p:cNvSpPr>
            <a:spLocks noGrp="1"/>
          </p:cNvSpPr>
          <p:nvPr>
            <p:ph type="subTitle" idx="1"/>
          </p:nvPr>
        </p:nvSpPr>
        <p:spPr>
          <a:xfrm>
            <a:off x="7136606" y="3909607"/>
            <a:ext cx="4597400" cy="1695782"/>
          </a:xfrm>
        </p:spPr>
        <p:txBody>
          <a:bodyPr/>
          <a:lstStyle/>
          <a:p>
            <a:pPr>
              <a:lnSpc>
                <a:spcPct val="100000"/>
              </a:lnSpc>
            </a:pPr>
            <a:r>
              <a:rPr lang="en-US" b="1" dirty="0"/>
              <a:t>FROM THE 2022</a:t>
            </a:r>
          </a:p>
          <a:p>
            <a:pPr>
              <a:lnSpc>
                <a:spcPct val="100000"/>
              </a:lnSpc>
            </a:pPr>
            <a:r>
              <a:rPr lang="en-US" b="1" dirty="0"/>
              <a:t>SALES EDUCATION FOUNDATION</a:t>
            </a:r>
          </a:p>
          <a:p>
            <a:pPr>
              <a:lnSpc>
                <a:spcPct val="100000"/>
              </a:lnSpc>
            </a:pPr>
            <a:r>
              <a:rPr lang="en-US" b="1" dirty="0"/>
              <a:t> SEF ANNUAL SURVEY</a:t>
            </a:r>
          </a:p>
        </p:txBody>
      </p:sp>
      <p:pic>
        <p:nvPicPr>
          <p:cNvPr id="24580" name="Picture 5"/>
          <p:cNvPicPr>
            <a:picLocks noChangeAspect="1"/>
          </p:cNvPicPr>
          <p:nvPr/>
        </p:nvPicPr>
        <p:blipFill rotWithShape="1">
          <a:blip r:embed="rId3"/>
          <a:srcRect l="4888" t="3807" r="3362" b="9049"/>
          <a:stretch/>
        </p:blipFill>
        <p:spPr bwMode="auto">
          <a:xfrm>
            <a:off x="457993" y="5127812"/>
            <a:ext cx="2338995" cy="11780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5CD7-A97F-5CD8-32B6-57143D4A30E9}"/>
              </a:ext>
            </a:extLst>
          </p:cNvPr>
          <p:cNvSpPr>
            <a:spLocks noGrp="1"/>
          </p:cNvSpPr>
          <p:nvPr>
            <p:ph type="title"/>
          </p:nvPr>
        </p:nvSpPr>
        <p:spPr>
          <a:xfrm>
            <a:off x="838200" y="500665"/>
            <a:ext cx="10515600" cy="1325563"/>
          </a:xfrm>
          <a:ln>
            <a:noFill/>
          </a:ln>
        </p:spPr>
        <p:txBody>
          <a:bodyPr/>
          <a:lstStyle/>
          <a:p>
            <a:endParaRPr lang="en-US" dirty="0"/>
          </a:p>
        </p:txBody>
      </p:sp>
      <p:graphicFrame>
        <p:nvGraphicFramePr>
          <p:cNvPr id="8" name="Content Placeholder 2">
            <a:extLst>
              <a:ext uri="{FF2B5EF4-FFF2-40B4-BE49-F238E27FC236}">
                <a16:creationId xmlns:a16="http://schemas.microsoft.com/office/drawing/2014/main" id="{6BC0245E-A821-E744-0965-A7AF6CDBE2D4}"/>
              </a:ext>
            </a:extLst>
          </p:cNvPr>
          <p:cNvGraphicFramePr>
            <a:graphicFrameLocks noGrp="1"/>
          </p:cNvGraphicFramePr>
          <p:nvPr>
            <p:ph idx="1"/>
            <p:extLst>
              <p:ext uri="{D42A27DB-BD31-4B8C-83A1-F6EECF244321}">
                <p14:modId xmlns:p14="http://schemas.microsoft.com/office/powerpoint/2010/main" val="1717995574"/>
              </p:ext>
            </p:extLst>
          </p:nvPr>
        </p:nvGraphicFramePr>
        <p:xfrm>
          <a:off x="838200" y="200599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8B5C052-B17C-6BD0-5C22-81BA7B332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680434"/>
            <a:ext cx="6022848" cy="694944"/>
          </a:xfrm>
          <a:prstGeom prst="rect">
            <a:avLst/>
          </a:prstGeom>
        </p:spPr>
      </p:pic>
    </p:spTree>
    <p:extLst>
      <p:ext uri="{BB962C8B-B14F-4D97-AF65-F5344CB8AC3E}">
        <p14:creationId xmlns:p14="http://schemas.microsoft.com/office/powerpoint/2010/main" val="228341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28" name="Rectangle 2562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184" y="174032"/>
            <a:ext cx="10175631" cy="1111843"/>
          </a:xfrm>
        </p:spPr>
        <p:txBody>
          <a:bodyPr vert="horz" lIns="91440" tIns="45720" rIns="91440" bIns="45720" rtlCol="0" anchor="ctr">
            <a:normAutofit/>
          </a:bodyPr>
          <a:lstStyle/>
          <a:p>
            <a:pPr algn="ctr" fontAlgn="auto">
              <a:spcAft>
                <a:spcPts val="0"/>
              </a:spcAft>
              <a:defRPr/>
            </a:pPr>
            <a:r>
              <a:rPr lang="en-US" sz="3700" kern="1200" dirty="0">
                <a:solidFill>
                  <a:schemeClr val="tx1"/>
                </a:solidFill>
                <a:latin typeface="+mj-lt"/>
                <a:ea typeface="+mj-ea"/>
                <a:cs typeface="+mj-cs"/>
              </a:rPr>
              <a:t>Below are some take-aways from what we discovered during the 2022 SEF Annual Survey</a:t>
            </a:r>
          </a:p>
        </p:txBody>
      </p:sp>
      <p:sp>
        <p:nvSpPr>
          <p:cNvPr id="25611" name="TextBox 2"/>
          <p:cNvSpPr txBox="1">
            <a:spLocks noChangeArrowheads="1"/>
          </p:cNvSpPr>
          <p:nvPr/>
        </p:nvSpPr>
        <p:spPr bwMode="auto">
          <a:xfrm>
            <a:off x="-3048" y="1722537"/>
            <a:ext cx="10175630" cy="995139"/>
          </a:xfrm>
          <a:prstGeom prst="rect">
            <a:avLst/>
          </a:prstGeom>
        </p:spPr>
        <p:txBody>
          <a:bodyPr vert="horz" lIns="91440" tIns="45720" rIns="91440" bIns="45720" rtlCol="0" anchor="ctr">
            <a:normAutofit/>
          </a:bodyPr>
          <a:lstStyle/>
          <a:p>
            <a:pPr algn="ctr">
              <a:lnSpc>
                <a:spcPct val="90000"/>
              </a:lnSpc>
              <a:spcAft>
                <a:spcPts val="600"/>
              </a:spcAft>
            </a:pPr>
            <a:r>
              <a:rPr lang="en-US" sz="3600" dirty="0">
                <a:latin typeface="+mn-lt"/>
                <a:cs typeface="+mn-cs"/>
              </a:rPr>
              <a:t>Do you offer specific courses in the following?  </a:t>
            </a:r>
          </a:p>
          <a:p>
            <a:pPr algn="ctr">
              <a:lnSpc>
                <a:spcPct val="90000"/>
              </a:lnSpc>
              <a:spcAft>
                <a:spcPts val="600"/>
              </a:spcAft>
            </a:pPr>
            <a:r>
              <a:rPr lang="en-US" sz="2000" b="1" dirty="0">
                <a:latin typeface="+mn-lt"/>
                <a:cs typeface="+mn-cs"/>
              </a:rPr>
              <a:t>	Percentages of respondents who answered Yes</a:t>
            </a:r>
          </a:p>
        </p:txBody>
      </p:sp>
      <p:pic>
        <p:nvPicPr>
          <p:cNvPr id="25612" name="Picture 4"/>
          <p:cNvPicPr>
            <a:picLocks noChangeAspect="1"/>
          </p:cNvPicPr>
          <p:nvPr/>
        </p:nvPicPr>
        <p:blipFill>
          <a:blip r:embed="rId2"/>
          <a:srcRect/>
          <a:stretch>
            <a:fillRect/>
          </a:stretch>
        </p:blipFill>
        <p:spPr bwMode="auto">
          <a:xfrm>
            <a:off x="631825" y="5589588"/>
            <a:ext cx="1238250" cy="657225"/>
          </a:xfrm>
          <a:prstGeom prst="rect">
            <a:avLst/>
          </a:prstGeom>
          <a:noFill/>
          <a:ln w="9525">
            <a:noFill/>
            <a:miter lim="800000"/>
            <a:headEnd/>
            <a:tailEnd/>
          </a:ln>
        </p:spPr>
      </p:pic>
      <p:graphicFrame>
        <p:nvGraphicFramePr>
          <p:cNvPr id="4" name="Table 4"/>
          <p:cNvGraphicFramePr>
            <a:graphicFrameLocks noGrp="1"/>
          </p:cNvGraphicFramePr>
          <p:nvPr>
            <p:ph idx="1"/>
            <p:extLst>
              <p:ext uri="{D42A27DB-BD31-4B8C-83A1-F6EECF244321}">
                <p14:modId xmlns:p14="http://schemas.microsoft.com/office/powerpoint/2010/main" val="3759774213"/>
              </p:ext>
            </p:extLst>
          </p:nvPr>
        </p:nvGraphicFramePr>
        <p:xfrm>
          <a:off x="836678" y="3008412"/>
          <a:ext cx="10515596" cy="2748762"/>
        </p:xfrm>
        <a:graphic>
          <a:graphicData uri="http://schemas.openxmlformats.org/drawingml/2006/table">
            <a:tbl>
              <a:tblPr firstRow="1" bandRow="1">
                <a:noFill/>
                <a:tableStyleId>{3B4B98B0-60AC-42C2-AFA5-B58CD77FA1E5}</a:tableStyleId>
              </a:tblPr>
              <a:tblGrid>
                <a:gridCol w="2616961">
                  <a:extLst>
                    <a:ext uri="{9D8B030D-6E8A-4147-A177-3AD203B41FA5}">
                      <a16:colId xmlns:a16="http://schemas.microsoft.com/office/drawing/2014/main" val="20000"/>
                    </a:ext>
                  </a:extLst>
                </a:gridCol>
                <a:gridCol w="2616961">
                  <a:extLst>
                    <a:ext uri="{9D8B030D-6E8A-4147-A177-3AD203B41FA5}">
                      <a16:colId xmlns:a16="http://schemas.microsoft.com/office/drawing/2014/main" val="20001"/>
                    </a:ext>
                  </a:extLst>
                </a:gridCol>
                <a:gridCol w="2616961">
                  <a:extLst>
                    <a:ext uri="{9D8B030D-6E8A-4147-A177-3AD203B41FA5}">
                      <a16:colId xmlns:a16="http://schemas.microsoft.com/office/drawing/2014/main" val="20002"/>
                    </a:ext>
                  </a:extLst>
                </a:gridCol>
                <a:gridCol w="2664713">
                  <a:extLst>
                    <a:ext uri="{9D8B030D-6E8A-4147-A177-3AD203B41FA5}">
                      <a16:colId xmlns:a16="http://schemas.microsoft.com/office/drawing/2014/main" val="20003"/>
                    </a:ext>
                  </a:extLst>
                </a:gridCol>
              </a:tblGrid>
              <a:tr h="1054224">
                <a:tc>
                  <a:txBody>
                    <a:bodyPr/>
                    <a:lstStyle/>
                    <a:p>
                      <a:r>
                        <a:rPr lang="en-US" sz="2100" b="1" cap="all" spc="150">
                          <a:solidFill>
                            <a:schemeClr val="tx1"/>
                          </a:solidFill>
                        </a:rPr>
                        <a:t>Virtual and/or Digital Selling</a:t>
                      </a:r>
                    </a:p>
                  </a:txBody>
                  <a:tcPr marL="141643" marR="141643" marT="141643" marB="141643">
                    <a:lnL w="12700" cmpd="sng">
                      <a:noFill/>
                    </a:lnL>
                    <a:lnR w="12700" cmpd="sng">
                      <a:noFill/>
                    </a:lnR>
                    <a:lnT w="12700" cmpd="sng">
                      <a:noFill/>
                    </a:lnT>
                    <a:lnB w="38100" cmpd="sng">
                      <a:noFill/>
                    </a:lnB>
                    <a:solidFill>
                      <a:schemeClr val="accent1"/>
                    </a:solidFill>
                  </a:tcPr>
                </a:tc>
                <a:tc>
                  <a:txBody>
                    <a:bodyPr/>
                    <a:lstStyle/>
                    <a:p>
                      <a:r>
                        <a:rPr lang="en-US" sz="2100" b="1" cap="all" spc="150">
                          <a:solidFill>
                            <a:schemeClr val="tx1"/>
                          </a:solidFill>
                        </a:rPr>
                        <a:t>PURCHASING OR SUPPLY CHAIN</a:t>
                      </a:r>
                    </a:p>
                  </a:txBody>
                  <a:tcPr marL="141643" marR="141643" marT="141643" marB="141643">
                    <a:lnL w="12700" cmpd="sng">
                      <a:noFill/>
                    </a:lnL>
                    <a:lnR w="12700" cmpd="sng">
                      <a:noFill/>
                    </a:lnR>
                    <a:lnT w="12700" cmpd="sng">
                      <a:noFill/>
                    </a:lnT>
                    <a:lnB w="38100" cmpd="sng">
                      <a:noFill/>
                    </a:lnB>
                    <a:solidFill>
                      <a:schemeClr val="accent1"/>
                    </a:solidFill>
                  </a:tcPr>
                </a:tc>
                <a:tc>
                  <a:txBody>
                    <a:bodyPr/>
                    <a:lstStyle/>
                    <a:p>
                      <a:r>
                        <a:rPr lang="en-US" sz="2100" b="1" cap="all" spc="150" dirty="0">
                          <a:solidFill>
                            <a:schemeClr val="tx1"/>
                          </a:solidFill>
                        </a:rPr>
                        <a:t>NEGOTIATIONS</a:t>
                      </a:r>
                    </a:p>
                  </a:txBody>
                  <a:tcPr marL="141643" marR="141643" marT="141643" marB="141643">
                    <a:lnL w="12700" cmpd="sng">
                      <a:noFill/>
                    </a:lnL>
                    <a:lnR w="12700" cmpd="sng">
                      <a:noFill/>
                    </a:lnR>
                    <a:lnT w="12700" cmpd="sng">
                      <a:noFill/>
                    </a:lnT>
                    <a:lnB w="38100" cmpd="sng">
                      <a:noFill/>
                    </a:lnB>
                    <a:solidFill>
                      <a:schemeClr val="accent1"/>
                    </a:solidFill>
                  </a:tcPr>
                </a:tc>
                <a:tc>
                  <a:txBody>
                    <a:bodyPr/>
                    <a:lstStyle/>
                    <a:p>
                      <a:r>
                        <a:rPr lang="en-US" sz="2100" b="1" cap="all" spc="150">
                          <a:solidFill>
                            <a:schemeClr val="tx1"/>
                          </a:solidFill>
                        </a:rPr>
                        <a:t>INTERNATIONAL SELLING</a:t>
                      </a:r>
                    </a:p>
                  </a:txBody>
                  <a:tcPr marL="141643" marR="141643" marT="141643" marB="141643">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10000"/>
                  </a:ext>
                </a:extLst>
              </a:tr>
              <a:tr h="1694538">
                <a:tc>
                  <a:txBody>
                    <a:bodyPr/>
                    <a:lstStyle/>
                    <a:p>
                      <a:r>
                        <a:rPr lang="en-US" sz="4500" cap="none" spc="0" dirty="0">
                          <a:solidFill>
                            <a:schemeClr val="tx1"/>
                          </a:solidFill>
                        </a:rPr>
                        <a:t>23.8%</a:t>
                      </a:r>
                    </a:p>
                  </a:txBody>
                  <a:tcPr marL="141643" marR="141643" marT="141643" marB="141643">
                    <a:lnL w="12700" cmpd="sng">
                      <a:noFill/>
                      <a:prstDash val="solid"/>
                    </a:lnL>
                    <a:lnR w="12700" cmpd="sng">
                      <a:noFill/>
                      <a:prstDash val="solid"/>
                    </a:lnR>
                    <a:lnT w="38100" cmpd="sng">
                      <a:noFill/>
                    </a:lnT>
                    <a:lnB w="12700" cmpd="sng">
                      <a:noFill/>
                      <a:prstDash val="solid"/>
                    </a:lnB>
                    <a:noFill/>
                  </a:tcPr>
                </a:tc>
                <a:tc>
                  <a:txBody>
                    <a:bodyPr/>
                    <a:lstStyle/>
                    <a:p>
                      <a:r>
                        <a:rPr lang="en-US" sz="4500" cap="none" spc="0">
                          <a:solidFill>
                            <a:schemeClr val="tx1"/>
                          </a:solidFill>
                        </a:rPr>
                        <a:t>26.8%</a:t>
                      </a:r>
                    </a:p>
                  </a:txBody>
                  <a:tcPr marL="141643" marR="141643" marT="141643" marB="141643">
                    <a:lnL w="12700" cmpd="sng">
                      <a:noFill/>
                      <a:prstDash val="solid"/>
                    </a:lnL>
                    <a:lnR w="12700" cmpd="sng">
                      <a:noFill/>
                      <a:prstDash val="solid"/>
                    </a:lnR>
                    <a:lnT w="38100" cmpd="sng">
                      <a:noFill/>
                    </a:lnT>
                    <a:lnB w="12700" cmpd="sng">
                      <a:noFill/>
                      <a:prstDash val="solid"/>
                    </a:lnB>
                    <a:noFill/>
                  </a:tcPr>
                </a:tc>
                <a:tc>
                  <a:txBody>
                    <a:bodyPr/>
                    <a:lstStyle/>
                    <a:p>
                      <a:r>
                        <a:rPr lang="en-US" sz="4500" cap="none" spc="0" dirty="0">
                          <a:solidFill>
                            <a:schemeClr val="tx1"/>
                          </a:solidFill>
                        </a:rPr>
                        <a:t>56.7%</a:t>
                      </a:r>
                    </a:p>
                  </a:txBody>
                  <a:tcPr marL="141643" marR="141643" marT="141643" marB="141643">
                    <a:lnL w="12700" cmpd="sng">
                      <a:noFill/>
                      <a:prstDash val="solid"/>
                    </a:lnL>
                    <a:lnR w="12700" cmpd="sng">
                      <a:noFill/>
                      <a:prstDash val="solid"/>
                    </a:lnR>
                    <a:lnT w="38100" cmpd="sng">
                      <a:noFill/>
                    </a:lnT>
                    <a:lnB w="12700" cmpd="sng">
                      <a:noFill/>
                      <a:prstDash val="solid"/>
                    </a:lnB>
                    <a:noFill/>
                  </a:tcPr>
                </a:tc>
                <a:tc>
                  <a:txBody>
                    <a:bodyPr/>
                    <a:lstStyle/>
                    <a:p>
                      <a:r>
                        <a:rPr lang="en-US" sz="4500" cap="none" spc="0" dirty="0">
                          <a:solidFill>
                            <a:schemeClr val="tx1"/>
                          </a:solidFill>
                        </a:rPr>
                        <a:t>8.5%*</a:t>
                      </a:r>
                    </a:p>
                    <a:p>
                      <a:r>
                        <a:rPr lang="en-US" sz="2300" cap="none" spc="0" dirty="0">
                          <a:solidFill>
                            <a:schemeClr val="tx1"/>
                          </a:solidFill>
                        </a:rPr>
                        <a:t>*Mostly outside US</a:t>
                      </a:r>
                    </a:p>
                  </a:txBody>
                  <a:tcPr marL="141643" marR="141643" marT="141643" marB="141643">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40DE1529-D684-69D0-7C2F-B6A2A358BC13}"/>
              </a:ext>
            </a:extLst>
          </p:cNvPr>
          <p:cNvSpPr txBox="1"/>
          <p:nvPr/>
        </p:nvSpPr>
        <p:spPr>
          <a:xfrm>
            <a:off x="1978925" y="5757174"/>
            <a:ext cx="3207224" cy="369332"/>
          </a:xfrm>
          <a:prstGeom prst="rect">
            <a:avLst/>
          </a:prstGeom>
          <a:noFill/>
        </p:spPr>
        <p:txBody>
          <a:bodyPr wrap="square" rtlCol="0">
            <a:spAutoFit/>
          </a:bodyPr>
          <a:lstStyle/>
          <a:p>
            <a:pPr marL="182880" indent="0" fontAlgn="auto">
              <a:spcBef>
                <a:spcPts val="0"/>
              </a:spcBef>
              <a:spcAft>
                <a:spcPts val="600"/>
              </a:spcAft>
              <a:buFont typeface="Arial" panose="020B0604020202020204" pitchFamily="34" charset="0"/>
              <a:buNone/>
              <a:defRPr/>
            </a:pPr>
            <a:r>
              <a:rPr lang="en-US" sz="1800">
                <a:solidFill>
                  <a:srgbClr val="0070C0"/>
                </a:solidFill>
                <a:hlinkClick r:id="rId3">
                  <a:extLst>
                    <a:ext uri="{A12FA001-AC4F-418D-AE19-62706E023703}">
                      <ahyp:hlinkClr xmlns:ahyp="http://schemas.microsoft.com/office/drawing/2018/hyperlinkcolor" val="tx"/>
                    </a:ext>
                  </a:extLst>
                </a:hlinkClick>
              </a:rPr>
              <a:t>https://salesfoundation.org</a:t>
            </a:r>
            <a:endParaRPr lang="en-US" sz="18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txBox="1">
            <a:spLocks noChangeArrowheads="1"/>
          </p:cNvSpPr>
          <p:nvPr/>
        </p:nvSpPr>
        <p:spPr bwMode="auto">
          <a:xfrm>
            <a:off x="1096963" y="636588"/>
            <a:ext cx="9451975" cy="1538287"/>
          </a:xfrm>
          <a:prstGeom prst="rect">
            <a:avLst/>
          </a:prstGeom>
          <a:noFill/>
          <a:ln w="9525">
            <a:noFill/>
            <a:miter lim="800000"/>
            <a:headEnd/>
            <a:tailEnd/>
          </a:ln>
        </p:spPr>
        <p:txBody>
          <a:bodyPr>
            <a:spAutoFit/>
          </a:bodyPr>
          <a:lstStyle/>
          <a:p>
            <a:r>
              <a:rPr lang="en-US" sz="2800" dirty="0">
                <a:latin typeface="Calibri" pitchFamily="34" charset="0"/>
                <a:cs typeface="Calibri" pitchFamily="34" charset="0"/>
              </a:rPr>
              <a:t>Do students in your sales program use CRM software?</a:t>
            </a:r>
          </a:p>
          <a:p>
            <a:r>
              <a:rPr lang="en-US" sz="4800" dirty="0">
                <a:solidFill>
                  <a:srgbClr val="000000"/>
                </a:solidFill>
                <a:latin typeface="Calibri" pitchFamily="34" charset="0"/>
              </a:rPr>
              <a:t>	52.8% </a:t>
            </a:r>
            <a:r>
              <a:rPr lang="en-US" sz="2800" dirty="0">
                <a:solidFill>
                  <a:srgbClr val="000000"/>
                </a:solidFill>
                <a:latin typeface="Calibri" pitchFamily="34" charset="0"/>
              </a:rPr>
              <a:t>answered </a:t>
            </a:r>
            <a:r>
              <a:rPr lang="en-US" sz="3600" b="1" dirty="0">
                <a:solidFill>
                  <a:srgbClr val="000000"/>
                </a:solidFill>
                <a:latin typeface="Calibri" pitchFamily="34" charset="0"/>
              </a:rPr>
              <a:t>Yes</a:t>
            </a:r>
          </a:p>
          <a:p>
            <a:endParaRPr lang="en-US" dirty="0">
              <a:latin typeface="Calibri" pitchFamily="34" charset="0"/>
            </a:endParaRPr>
          </a:p>
        </p:txBody>
      </p:sp>
      <p:sp>
        <p:nvSpPr>
          <p:cNvPr id="26626" name="TextBox 6"/>
          <p:cNvSpPr txBox="1">
            <a:spLocks noChangeArrowheads="1"/>
          </p:cNvSpPr>
          <p:nvPr/>
        </p:nvSpPr>
        <p:spPr bwMode="auto">
          <a:xfrm>
            <a:off x="1096963" y="1880397"/>
            <a:ext cx="9998075" cy="954088"/>
          </a:xfrm>
          <a:prstGeom prst="rect">
            <a:avLst/>
          </a:prstGeom>
          <a:noFill/>
          <a:ln w="9525">
            <a:noFill/>
            <a:miter lim="800000"/>
            <a:headEnd/>
            <a:tailEnd/>
          </a:ln>
        </p:spPr>
        <p:txBody>
          <a:bodyPr>
            <a:spAutoFit/>
          </a:bodyPr>
          <a:lstStyle/>
          <a:p>
            <a:r>
              <a:rPr lang="en-US" sz="2800">
                <a:latin typeface="Calibri" pitchFamily="34" charset="0"/>
              </a:rPr>
              <a:t>What sales-specific technologies are you currently using as a formal part of course work in your university sales program?</a:t>
            </a:r>
          </a:p>
        </p:txBody>
      </p:sp>
      <p:graphicFrame>
        <p:nvGraphicFramePr>
          <p:cNvPr id="12" name="Content Placeholder 8"/>
          <p:cNvGraphicFramePr>
            <a:graphicFrameLocks noGrp="1"/>
          </p:cNvGraphicFramePr>
          <p:nvPr>
            <p:ph idx="1"/>
            <p:extLst>
              <p:ext uri="{D42A27DB-BD31-4B8C-83A1-F6EECF244321}">
                <p14:modId xmlns:p14="http://schemas.microsoft.com/office/powerpoint/2010/main" val="3071129663"/>
              </p:ext>
            </p:extLst>
          </p:nvPr>
        </p:nvGraphicFramePr>
        <p:xfrm>
          <a:off x="1097279" y="217531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8" name="Picture 9"/>
          <p:cNvPicPr>
            <a:picLocks noChangeAspect="1"/>
          </p:cNvPicPr>
          <p:nvPr/>
        </p:nvPicPr>
        <p:blipFill>
          <a:blip r:embed="rId7"/>
          <a:srcRect/>
          <a:stretch>
            <a:fillRect/>
          </a:stretch>
        </p:blipFill>
        <p:spPr bwMode="auto">
          <a:xfrm>
            <a:off x="641350" y="5607050"/>
            <a:ext cx="1238250" cy="657225"/>
          </a:xfrm>
          <a:prstGeom prst="rect">
            <a:avLst/>
          </a:prstGeom>
          <a:noFill/>
          <a:ln w="9525">
            <a:noFill/>
            <a:miter lim="800000"/>
            <a:headEnd/>
            <a:tailEnd/>
          </a:ln>
        </p:spPr>
      </p:pic>
      <p:sp>
        <p:nvSpPr>
          <p:cNvPr id="2" name="TextBox 1">
            <a:extLst>
              <a:ext uri="{FF2B5EF4-FFF2-40B4-BE49-F238E27FC236}">
                <a16:creationId xmlns:a16="http://schemas.microsoft.com/office/drawing/2014/main" id="{BA8A26C6-FA41-6B6F-F17A-B55C29D82026}"/>
              </a:ext>
            </a:extLst>
          </p:cNvPr>
          <p:cNvSpPr txBox="1"/>
          <p:nvPr/>
        </p:nvSpPr>
        <p:spPr>
          <a:xfrm>
            <a:off x="8890735" y="5082716"/>
            <a:ext cx="3316406" cy="369332"/>
          </a:xfrm>
          <a:prstGeom prst="rect">
            <a:avLst/>
          </a:prstGeom>
          <a:noFill/>
        </p:spPr>
        <p:txBody>
          <a:bodyPr wrap="square" rtlCol="0">
            <a:spAutoFit/>
          </a:bodyPr>
          <a:lstStyle/>
          <a:p>
            <a:r>
              <a:rPr lang="en-US" b="0" i="0" dirty="0">
                <a:effectLst/>
                <a:latin typeface="-apple-system"/>
              </a:rPr>
              <a:t>*www.rnmkrs.org</a:t>
            </a:r>
            <a:endParaRPr lang="en-US" dirty="0"/>
          </a:p>
        </p:txBody>
      </p:sp>
      <p:sp>
        <p:nvSpPr>
          <p:cNvPr id="7" name="TextBox 6">
            <a:extLst>
              <a:ext uri="{FF2B5EF4-FFF2-40B4-BE49-F238E27FC236}">
                <a16:creationId xmlns:a16="http://schemas.microsoft.com/office/drawing/2014/main" id="{9D279E95-56A6-C044-3FEE-D0D40A382C79}"/>
              </a:ext>
            </a:extLst>
          </p:cNvPr>
          <p:cNvSpPr txBox="1"/>
          <p:nvPr/>
        </p:nvSpPr>
        <p:spPr>
          <a:xfrm>
            <a:off x="1759472" y="5902153"/>
            <a:ext cx="6093724" cy="369332"/>
          </a:xfrm>
          <a:prstGeom prst="rect">
            <a:avLst/>
          </a:prstGeom>
          <a:noFill/>
        </p:spPr>
        <p:txBody>
          <a:bodyPr wrap="square">
            <a:spAutoFit/>
          </a:bodyPr>
          <a:lstStyle/>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8">
                  <a:extLst>
                    <a:ext uri="{A12FA001-AC4F-418D-AE19-62706E023703}">
                      <ahyp:hlinkClr xmlns:ahyp="http://schemas.microsoft.com/office/drawing/2018/hyperlinkcolor" val="tx"/>
                    </a:ext>
                  </a:extLst>
                </a:hlinkClick>
              </a:rPr>
              <a:t>https://salesfoundation.org</a:t>
            </a:r>
            <a:endParaRPr lang="en-US" sz="18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7651" name="Group 19"/>
          <p:cNvGrpSpPr>
            <a:grpSpLocks noGrp="1" noUngrp="1" noRot="1" noChangeAspect="1" noMove="1" noResize="1"/>
          </p:cNvGrpSpPr>
          <p:nvPr/>
        </p:nvGrpSpPr>
        <p:grpSpPr bwMode="auto">
          <a:xfrm flipH="1">
            <a:off x="534988" y="563563"/>
            <a:ext cx="4119562" cy="5978525"/>
            <a:chOff x="7513372" y="803186"/>
            <a:chExt cx="4163968" cy="5978614"/>
          </a:xfrm>
        </p:grpSpPr>
        <p:sp>
          <p:nvSpPr>
            <p:cNvPr id="21" name="Freeform 6"/>
            <p:cNvSpPr>
              <a:spLocks/>
            </p:cNvSpPr>
            <p:nvPr/>
          </p:nvSpPr>
          <p:spPr bwMode="auto">
            <a:xfrm>
              <a:off x="10988962" y="1071477"/>
              <a:ext cx="688378" cy="57103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a:lstStyle/>
            <a:p>
              <a:pPr fontAlgn="auto">
                <a:spcBef>
                  <a:spcPts val="0"/>
                </a:spcBef>
                <a:spcAft>
                  <a:spcPts val="0"/>
                </a:spcAft>
                <a:defRPr/>
              </a:pPr>
              <a:endParaRPr lang="en-US">
                <a:latin typeface="+mn-lt"/>
                <a:cs typeface="+mn-cs"/>
              </a:endParaRPr>
            </a:p>
          </p:txBody>
        </p:sp>
        <p:sp>
          <p:nvSpPr>
            <p:cNvPr id="22" name="Freeform 7"/>
            <p:cNvSpPr>
              <a:spLocks/>
            </p:cNvSpPr>
            <p:nvPr/>
          </p:nvSpPr>
          <p:spPr bwMode="auto">
            <a:xfrm>
              <a:off x="10988962" y="803186"/>
              <a:ext cx="409176" cy="5521407"/>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a:lstStyle/>
            <a:p>
              <a:pPr fontAlgn="auto">
                <a:spcBef>
                  <a:spcPts val="0"/>
                </a:spcBef>
                <a:spcAft>
                  <a:spcPts val="0"/>
                </a:spcAft>
                <a:defRPr/>
              </a:pPr>
              <a:endParaRPr lang="en-US">
                <a:latin typeface="+mn-lt"/>
                <a:cs typeface="+mn-cs"/>
              </a:endParaRPr>
            </a:p>
          </p:txBody>
        </p:sp>
        <p:sp>
          <p:nvSpPr>
            <p:cNvPr id="27656" name="Rectangle 8"/>
            <p:cNvSpPr>
              <a:spLocks noChangeArrowheads="1"/>
            </p:cNvSpPr>
            <p:nvPr/>
          </p:nvSpPr>
          <p:spPr bwMode="auto">
            <a:xfrm>
              <a:off x="7513372" y="804101"/>
              <a:ext cx="3880238" cy="5251646"/>
            </a:xfrm>
            <a:prstGeom prst="rect">
              <a:avLst/>
            </a:prstGeom>
            <a:solidFill>
              <a:schemeClr val="accent1"/>
            </a:solidFill>
            <a:ln w="9525">
              <a:noFill/>
              <a:miter lim="800000"/>
              <a:headEnd/>
              <a:tailEnd/>
            </a:ln>
          </p:spPr>
          <p:txBody>
            <a:bodyPr/>
            <a:lstStyle/>
            <a:p>
              <a:endParaRPr lang="en-CA">
                <a:latin typeface="Calibri" pitchFamily="34" charset="0"/>
              </a:endParaRPr>
            </a:p>
          </p:txBody>
        </p:sp>
      </p:grpSp>
      <p:sp>
        <p:nvSpPr>
          <p:cNvPr id="2" name="Title 1"/>
          <p:cNvSpPr>
            <a:spLocks noGrp="1"/>
          </p:cNvSpPr>
          <p:nvPr>
            <p:ph type="title"/>
          </p:nvPr>
        </p:nvSpPr>
        <p:spPr>
          <a:xfrm>
            <a:off x="1098550" y="885825"/>
            <a:ext cx="3228975" cy="4624388"/>
          </a:xfrm>
        </p:spPr>
        <p:txBody>
          <a:bodyPr rtlCol="0">
            <a:normAutofit fontScale="90000"/>
          </a:bodyPr>
          <a:lstStyle/>
          <a:p>
            <a:pPr fontAlgn="auto">
              <a:spcAft>
                <a:spcPts val="0"/>
              </a:spcAft>
              <a:defRPr/>
            </a:pPr>
            <a:r>
              <a:rPr lang="en-US" dirty="0">
                <a:solidFill>
                  <a:srgbClr val="FFFFFF"/>
                </a:solidFill>
                <a:latin typeface="+mn-lt"/>
              </a:rPr>
              <a:t>Survey respondents shared details on what they are integrating into curriculums</a:t>
            </a:r>
          </a:p>
        </p:txBody>
      </p:sp>
      <p:sp>
        <p:nvSpPr>
          <p:cNvPr id="3" name="Content Placeholder 2"/>
          <p:cNvSpPr>
            <a:spLocks noGrp="1"/>
          </p:cNvSpPr>
          <p:nvPr>
            <p:ph idx="1"/>
          </p:nvPr>
        </p:nvSpPr>
        <p:spPr>
          <a:xfrm>
            <a:off x="4937125" y="1785938"/>
            <a:ext cx="6526213" cy="4618037"/>
          </a:xfrm>
        </p:spPr>
        <p:txBody>
          <a:bodyPr rtlCol="0" anchor="ctr">
            <a:normAutofit/>
          </a:bodyPr>
          <a:lstStyle/>
          <a:p>
            <a:pPr fontAlgn="auto">
              <a:spcAft>
                <a:spcPts val="0"/>
              </a:spcAft>
              <a:buFont typeface="Wingdings" panose="05000000000000000000" pitchFamily="2" charset="2"/>
              <a:buChar char="q"/>
              <a:defRPr/>
            </a:pPr>
            <a:r>
              <a:rPr lang="en-US" sz="1700" dirty="0">
                <a:ea typeface="Times New Roman" panose="02020603050405020304" pitchFamily="18" charset="0"/>
                <a:cs typeface="Times New Roman" panose="02020603050405020304" pitchFamily="18" charset="0"/>
              </a:rPr>
              <a:t> </a:t>
            </a:r>
            <a:r>
              <a:rPr lang="en-US" sz="1800" dirty="0">
                <a:ea typeface="Times New Roman" panose="02020603050405020304" pitchFamily="18" charset="0"/>
                <a:cs typeface="Times New Roman" panose="02020603050405020304" pitchFamily="18" charset="0"/>
              </a:rPr>
              <a:t>LinkedIn - professional networking, prospecting, and pre-approach skills; CRMs - sales planning, prospecting, customer management, inter-company collaboration skills; Zoom - virtual communications, presentations and other meetings skills; Videorecording - role play and communications skills</a:t>
            </a:r>
          </a:p>
          <a:p>
            <a:pPr fontAlgn="auto">
              <a:spcAft>
                <a:spcPts val="0"/>
              </a:spcAft>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 Salesforce.com (Trailhead certifications: Sales Operations, Sales Management, Using Salesforce CRM)), HubSpot certifications (Inbound Selling, Frictionless Sales, Sales Enablement)</a:t>
            </a:r>
          </a:p>
          <a:p>
            <a:pPr fontAlgn="auto">
              <a:spcAft>
                <a:spcPts val="0"/>
              </a:spcAft>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 CRM systems, Sales acceleration, Sales analytics, Sales productivity, Sales intelligence, Shelf Management, Assortment of Management technologies, Pricing technologies, Merchandising technologies, Virtual reality</a:t>
            </a:r>
          </a:p>
          <a:p>
            <a:pPr fontAlgn="auto">
              <a:spcAft>
                <a:spcPts val="0"/>
              </a:spcAft>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 Salesforce - demonstrate the need for CRM in selling and provide students with hands-on experience in lead generation, customer engagement, and customer (sales funnel) tracking. LinkedIn Sales Navigator for lead generation competency </a:t>
            </a:r>
          </a:p>
          <a:p>
            <a:pPr fontAlgn="auto">
              <a:spcAft>
                <a:spcPts val="0"/>
              </a:spcAft>
              <a:buFont typeface="Wingdings" panose="05000000000000000000" pitchFamily="2" charset="2"/>
              <a:buChar char="q"/>
              <a:defRPr/>
            </a:pPr>
            <a:endParaRPr lang="en-US" sz="1800" dirty="0">
              <a:ea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sz="1700" dirty="0">
              <a:ea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q"/>
              <a:defRPr/>
            </a:pP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84" y="642938"/>
            <a:ext cx="3029898" cy="4023360"/>
          </a:xfrm>
          <a:solidFill>
            <a:schemeClr val="bg1">
              <a:lumMod val="75000"/>
            </a:schemeClr>
          </a:solidFill>
        </p:spPr>
        <p:txBody>
          <a:bodyPr rtlCol="0">
            <a:noAutofit/>
          </a:bodyPr>
          <a:lstStyle/>
          <a:p>
            <a:pPr fontAlgn="auto">
              <a:spcAft>
                <a:spcPts val="0"/>
              </a:spcAft>
              <a:defRPr/>
            </a:pPr>
            <a:r>
              <a:rPr lang="en-US" sz="3200" dirty="0">
                <a:latin typeface="+mn-lt"/>
              </a:rPr>
              <a:t>One respondent provided a detailed overview of offerings and requirements for their students …</a:t>
            </a:r>
          </a:p>
        </p:txBody>
      </p:sp>
      <p:graphicFrame>
        <p:nvGraphicFramePr>
          <p:cNvPr id="4" name="Table 3"/>
          <p:cNvGraphicFramePr>
            <a:graphicFrameLocks noGrp="1"/>
          </p:cNvGraphicFramePr>
          <p:nvPr>
            <p:extLst>
              <p:ext uri="{D42A27DB-BD31-4B8C-83A1-F6EECF244321}">
                <p14:modId xmlns:p14="http://schemas.microsoft.com/office/powerpoint/2010/main" val="4176587766"/>
              </p:ext>
            </p:extLst>
          </p:nvPr>
        </p:nvGraphicFramePr>
        <p:xfrm>
          <a:off x="4860925" y="642938"/>
          <a:ext cx="6478622" cy="5225622"/>
        </p:xfrm>
        <a:graphic>
          <a:graphicData uri="http://schemas.openxmlformats.org/drawingml/2006/table">
            <a:tbl>
              <a:tblPr firstRow="1" firstCol="1" bandRow="1">
                <a:tableStyleId>{69012ECD-51FC-41F1-AA8D-1B2483CD663E}</a:tableStyleId>
              </a:tblPr>
              <a:tblGrid>
                <a:gridCol w="6478622">
                  <a:extLst>
                    <a:ext uri="{9D8B030D-6E8A-4147-A177-3AD203B41FA5}">
                      <a16:colId xmlns:a16="http://schemas.microsoft.com/office/drawing/2014/main" val="20000"/>
                    </a:ext>
                  </a:extLst>
                </a:gridCol>
              </a:tblGrid>
              <a:tr h="270958">
                <a:tc>
                  <a:txBody>
                    <a:bodyPr/>
                    <a:lstStyle/>
                    <a:p>
                      <a:pPr marL="0" marR="0">
                        <a:lnSpc>
                          <a:spcPct val="107000"/>
                        </a:lnSpc>
                        <a:spcBef>
                          <a:spcPts val="0"/>
                        </a:spcBef>
                        <a:spcAft>
                          <a:spcPts val="0"/>
                        </a:spcAft>
                      </a:pPr>
                      <a:r>
                        <a:rPr lang="en-US" sz="1500" b="1" dirty="0">
                          <a:effectLst/>
                        </a:rPr>
                        <a:t>Sales Call Evaluation Software - aims to improve sales performance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836" marR="93836" marT="0" marB="0" anchor="b"/>
                </a:tc>
                <a:extLst>
                  <a:ext uri="{0D108BD9-81ED-4DB2-BD59-A6C34878D82A}">
                    <a16:rowId xmlns:a16="http://schemas.microsoft.com/office/drawing/2014/main" val="10000"/>
                  </a:ext>
                </a:extLst>
              </a:tr>
              <a:tr h="4954664">
                <a:tc>
                  <a:txBody>
                    <a:bodyPr/>
                    <a:lstStyle/>
                    <a:p>
                      <a:pPr marL="0" marR="0">
                        <a:lnSpc>
                          <a:spcPct val="107000"/>
                        </a:lnSpc>
                        <a:spcBef>
                          <a:spcPts val="0"/>
                        </a:spcBef>
                        <a:spcAft>
                          <a:spcPts val="600"/>
                        </a:spcAft>
                      </a:pPr>
                      <a:r>
                        <a:rPr lang="en-US" sz="1500" b="0" dirty="0">
                          <a:effectLst/>
                        </a:rPr>
                        <a:t>In the CRM/CX (Customer Relationship Management/ Customer Experience) Course, the Sales Minor students use the Salesforce Trailhead courses which include the following 9 modules: Trailhead and Trailblazer Community Lightning Experience Basics Salesforce CRM Accounts &amp; Contacts for Lightning Experience Leads &amp; Opportunities for Lightning Experience Prospecting for Better Sales Design Thinking for Sales Productive Sales Without Digital Distraction Daily Productivity Tips for Sales.</a:t>
                      </a:r>
                    </a:p>
                    <a:p>
                      <a:pPr marL="0" marR="0">
                        <a:lnSpc>
                          <a:spcPct val="107000"/>
                        </a:lnSpc>
                        <a:spcBef>
                          <a:spcPts val="0"/>
                        </a:spcBef>
                        <a:spcAft>
                          <a:spcPts val="600"/>
                        </a:spcAft>
                      </a:pPr>
                      <a:r>
                        <a:rPr lang="en-US" sz="1500" b="0" dirty="0">
                          <a:effectLst/>
                        </a:rPr>
                        <a:t>Students must prove they have done all the exercises and watched all the videos by taking multiple quizzes and then a couple of tests to verify that they have learned the material. It's important for them to learn the theoretical CRM/CX concepts but it's also important to put in practice those concepts by using the most widely used CRM package on the market: Salesforce.</a:t>
                      </a:r>
                    </a:p>
                    <a:p>
                      <a:pPr marL="0" marR="0">
                        <a:lnSpc>
                          <a:spcPct val="107000"/>
                        </a:lnSpc>
                        <a:spcBef>
                          <a:spcPts val="0"/>
                        </a:spcBef>
                        <a:spcAft>
                          <a:spcPts val="600"/>
                        </a:spcAft>
                      </a:pPr>
                      <a:r>
                        <a:rPr lang="en-US" sz="1500" b="0" dirty="0">
                          <a:effectLst/>
                        </a:rPr>
                        <a:t>In the Advanced Professional Selling (APS) course students use multiple sales books to strengthen the abilities learned in the Principles of Professional Selling (POPS). One of these books is The Challenger, which teaches them how to sell during good or bad economic situations.</a:t>
                      </a:r>
                    </a:p>
                    <a:p>
                      <a:pPr marL="0" marR="0">
                        <a:lnSpc>
                          <a:spcPct val="107000"/>
                        </a:lnSpc>
                        <a:spcBef>
                          <a:spcPts val="0"/>
                        </a:spcBef>
                        <a:spcAft>
                          <a:spcPts val="600"/>
                        </a:spcAft>
                      </a:pPr>
                      <a:r>
                        <a:rPr lang="en-US" sz="1500" b="0" dirty="0">
                          <a:effectLst/>
                        </a:rPr>
                        <a:t>Finally, all sales students are required to participate in internal and external sales competitions including the newest RNMKRS (Artificial Intelligence driven) Role Play and Elevator Pitch competition.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836" marR="93836" marT="0" marB="0" anchor="b"/>
                </a:tc>
                <a:extLst>
                  <a:ext uri="{0D108BD9-81ED-4DB2-BD59-A6C34878D82A}">
                    <a16:rowId xmlns:a16="http://schemas.microsoft.com/office/drawing/2014/main" val="10001"/>
                  </a:ext>
                </a:extLst>
              </a:tr>
            </a:tbl>
          </a:graphicData>
        </a:graphic>
      </p:graphicFrame>
      <p:pic>
        <p:nvPicPr>
          <p:cNvPr id="28682" name="Picture 6"/>
          <p:cNvPicPr>
            <a:picLocks noChangeAspect="1"/>
          </p:cNvPicPr>
          <p:nvPr/>
        </p:nvPicPr>
        <p:blipFill>
          <a:blip r:embed="rId2"/>
          <a:srcRect/>
          <a:stretch>
            <a:fillRect/>
          </a:stretch>
        </p:blipFill>
        <p:spPr bwMode="auto">
          <a:xfrm>
            <a:off x="736884" y="5250476"/>
            <a:ext cx="1238250" cy="657225"/>
          </a:xfrm>
          <a:prstGeom prst="rect">
            <a:avLst/>
          </a:prstGeom>
          <a:noFill/>
          <a:ln w="9525">
            <a:noFill/>
            <a:miter lim="800000"/>
            <a:headEnd/>
            <a:tailEnd/>
          </a:ln>
        </p:spPr>
      </p:pic>
      <p:sp>
        <p:nvSpPr>
          <p:cNvPr id="6" name="TextBox 5">
            <a:extLst>
              <a:ext uri="{FF2B5EF4-FFF2-40B4-BE49-F238E27FC236}">
                <a16:creationId xmlns:a16="http://schemas.microsoft.com/office/drawing/2014/main" id="{E09E6924-AE08-4E50-1B5A-A729A60B2B75}"/>
              </a:ext>
            </a:extLst>
          </p:cNvPr>
          <p:cNvSpPr txBox="1"/>
          <p:nvPr/>
        </p:nvSpPr>
        <p:spPr>
          <a:xfrm>
            <a:off x="476582" y="5919569"/>
            <a:ext cx="6093724" cy="369332"/>
          </a:xfrm>
          <a:prstGeom prst="rect">
            <a:avLst/>
          </a:prstGeom>
          <a:noFill/>
        </p:spPr>
        <p:txBody>
          <a:bodyPr wrap="square">
            <a:spAutoFit/>
          </a:bodyPr>
          <a:lstStyle/>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3">
                  <a:extLst>
                    <a:ext uri="{A12FA001-AC4F-418D-AE19-62706E023703}">
                      <ahyp:hlinkClr xmlns:ahyp="http://schemas.microsoft.com/office/drawing/2018/hyperlinkcolor" val="tx"/>
                    </a:ext>
                  </a:extLst>
                </a:hlinkClick>
              </a:rPr>
              <a:t>https://salesfoundation.org</a:t>
            </a:r>
            <a:endParaRPr lang="en-US" sz="18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45"/>
          <p:cNvSpPr>
            <a:spLocks noGrp="1" noRot="1" noChangeAspect="1" noMove="1" noResize="1" noEditPoints="1" noAdjustHandles="1" noChangeArrowheads="1" noChangeShapeType="1" noTextEdit="1"/>
          </p:cNvSpPr>
          <p:nvPr/>
        </p:nvSpPr>
        <p:spPr bwMode="auto">
          <a:xfrm>
            <a:off x="409575" y="1022350"/>
            <a:ext cx="709613" cy="2095500"/>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a:lstStyle/>
          <a:p>
            <a:pPr fontAlgn="auto">
              <a:spcBef>
                <a:spcPts val="0"/>
              </a:spcBef>
              <a:spcAft>
                <a:spcPts val="0"/>
              </a:spcAft>
              <a:defRPr/>
            </a:pPr>
            <a:endParaRPr lang="en-US">
              <a:latin typeface="+mn-lt"/>
              <a:cs typeface="+mn-cs"/>
            </a:endParaRPr>
          </a:p>
        </p:txBody>
      </p:sp>
      <p:sp>
        <p:nvSpPr>
          <p:cNvPr id="12" name="Freeform 46"/>
          <p:cNvSpPr>
            <a:spLocks noGrp="1" noRot="1" noChangeAspect="1" noMove="1" noResize="1" noEditPoints="1" noAdjustHandles="1" noChangeArrowheads="1" noChangeShapeType="1" noTextEdit="1"/>
          </p:cNvSpPr>
          <p:nvPr/>
        </p:nvSpPr>
        <p:spPr bwMode="auto">
          <a:xfrm>
            <a:off x="409575" y="838200"/>
            <a:ext cx="403225" cy="1704975"/>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a:lstStyle/>
          <a:p>
            <a:pPr fontAlgn="auto">
              <a:spcBef>
                <a:spcPts val="0"/>
              </a:spcBef>
              <a:spcAft>
                <a:spcPts val="0"/>
              </a:spcAft>
              <a:defRPr/>
            </a:pPr>
            <a:endParaRPr lang="en-US">
              <a:latin typeface="+mn-lt"/>
              <a:cs typeface="+mn-cs"/>
            </a:endParaRPr>
          </a:p>
        </p:txBody>
      </p:sp>
      <p:sp>
        <p:nvSpPr>
          <p:cNvPr id="14" name="Freeform 47"/>
          <p:cNvSpPr>
            <a:spLocks noGrp="1" noRot="1" noChangeAspect="1" noMove="1" noResize="1" noEditPoints="1" noAdjustHandles="1" noChangeArrowheads="1" noChangeShapeType="1" noTextEdit="1"/>
          </p:cNvSpPr>
          <p:nvPr/>
        </p:nvSpPr>
        <p:spPr bwMode="auto">
          <a:xfrm>
            <a:off x="644525" y="641350"/>
            <a:ext cx="168275" cy="1712913"/>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a:lstStyle/>
          <a:p>
            <a:pPr fontAlgn="auto">
              <a:spcBef>
                <a:spcPts val="0"/>
              </a:spcBef>
              <a:spcAft>
                <a:spcPts val="0"/>
              </a:spcAft>
              <a:defRPr/>
            </a:pPr>
            <a:endParaRPr lang="en-US">
              <a:latin typeface="+mn-lt"/>
              <a:cs typeface="+mn-cs"/>
            </a:endParaRPr>
          </a:p>
        </p:txBody>
      </p:sp>
      <p:sp>
        <p:nvSpPr>
          <p:cNvPr id="16" name="Freeform 44"/>
          <p:cNvSpPr>
            <a:spLocks noGrp="1" noRot="1" noChangeAspect="1" noMove="1" noResize="1" noEditPoints="1" noAdjustHandles="1" noChangeArrowheads="1" noChangeShapeType="1" noTextEdit="1"/>
          </p:cNvSpPr>
          <p:nvPr/>
        </p:nvSpPr>
        <p:spPr bwMode="auto">
          <a:xfrm>
            <a:off x="11223625" y="635000"/>
            <a:ext cx="328613" cy="174307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a:lstStyle/>
          <a:p>
            <a:pPr fontAlgn="auto">
              <a:spcBef>
                <a:spcPts val="0"/>
              </a:spcBef>
              <a:spcAft>
                <a:spcPts val="0"/>
              </a:spcAft>
              <a:defRPr/>
            </a:pPr>
            <a:endParaRPr lang="en-US">
              <a:latin typeface="+mn-lt"/>
              <a:cs typeface="+mn-cs"/>
            </a:endParaRPr>
          </a:p>
        </p:txBody>
      </p:sp>
      <p:sp>
        <p:nvSpPr>
          <p:cNvPr id="29703" name="Rectangle 17"/>
          <p:cNvSpPr>
            <a:spLocks noGrp="1" noRot="1" noChangeAspect="1" noMove="1" noResize="1" noEditPoints="1" noAdjustHandles="1" noChangeArrowheads="1" noChangeShapeType="1" noTextEdit="1"/>
          </p:cNvSpPr>
          <p:nvPr/>
        </p:nvSpPr>
        <p:spPr bwMode="auto">
          <a:xfrm>
            <a:off x="644525" y="635000"/>
            <a:ext cx="10907713" cy="1541463"/>
          </a:xfrm>
          <a:prstGeom prst="rect">
            <a:avLst/>
          </a:pr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958850" y="800100"/>
            <a:ext cx="10264775" cy="1212850"/>
          </a:xfrm>
        </p:spPr>
        <p:txBody>
          <a:bodyPr rtlCol="0">
            <a:normAutofit/>
          </a:bodyPr>
          <a:lstStyle/>
          <a:p>
            <a:pPr fontAlgn="auto">
              <a:spcAft>
                <a:spcPts val="0"/>
              </a:spcAft>
              <a:defRPr/>
            </a:pPr>
            <a:r>
              <a:rPr lang="en-US" sz="4000">
                <a:solidFill>
                  <a:srgbClr val="FFFFFF"/>
                </a:solidFill>
                <a:latin typeface="+mn-lt"/>
              </a:rPr>
              <a:t>Comments on addressing the changing face of Sales education </a:t>
            </a:r>
          </a:p>
        </p:txBody>
      </p:sp>
      <p:sp>
        <p:nvSpPr>
          <p:cNvPr id="3" name="Content Placeholder 2"/>
          <p:cNvSpPr>
            <a:spLocks noGrp="1"/>
          </p:cNvSpPr>
          <p:nvPr>
            <p:ph idx="1"/>
          </p:nvPr>
        </p:nvSpPr>
        <p:spPr>
          <a:xfrm>
            <a:off x="1852684" y="2262141"/>
            <a:ext cx="8734354" cy="4367212"/>
          </a:xfrm>
        </p:spPr>
        <p:txBody>
          <a:bodyPr anchor="ctr">
            <a:normAutofit fontScale="85000" lnSpcReduction="10000"/>
          </a:bodyPr>
          <a:lstStyle/>
          <a:p>
            <a:pPr>
              <a:lnSpc>
                <a:spcPct val="80000"/>
              </a:lnSpc>
              <a:buFont typeface="Wingdings" pitchFamily="2" charset="2"/>
              <a:buChar char="q"/>
            </a:pPr>
            <a:endParaRPr lang="en-US" sz="1700" dirty="0">
              <a:cs typeface="Times New Roman" pitchFamily="18" charset="0"/>
            </a:endParaRPr>
          </a:p>
          <a:p>
            <a:pPr>
              <a:lnSpc>
                <a:spcPct val="80000"/>
              </a:lnSpc>
              <a:buFont typeface="Arial" charset="0"/>
              <a:buNone/>
            </a:pPr>
            <a:endParaRPr lang="en-US" sz="1700" b="1" dirty="0">
              <a:ea typeface="Cambria" pitchFamily="18" charset="0"/>
              <a:cs typeface="Times New Roman" pitchFamily="18" charset="0"/>
            </a:endParaRPr>
          </a:p>
          <a:p>
            <a:pPr>
              <a:lnSpc>
                <a:spcPct val="110000"/>
              </a:lnSpc>
              <a:buFont typeface="Wingdings" pitchFamily="2" charset="2"/>
              <a:buChar char="q"/>
            </a:pPr>
            <a:r>
              <a:rPr lang="en-US" sz="2000" dirty="0">
                <a:ea typeface="Cambria" pitchFamily="18" charset="0"/>
                <a:cs typeface="DINNeuzeitGrotesk-Light"/>
              </a:rPr>
              <a:t>Selling in the 21st Century has changed. The focus of most sales careers today is on securing, building and maintaining long-term relationships with profitable customers.</a:t>
            </a:r>
          </a:p>
          <a:p>
            <a:pPr>
              <a:lnSpc>
                <a:spcPct val="110000"/>
              </a:lnSpc>
              <a:buFont typeface="Wingdings" pitchFamily="2" charset="2"/>
              <a:buChar char="q"/>
            </a:pPr>
            <a:r>
              <a:rPr lang="en-US" sz="2000" dirty="0">
                <a:ea typeface="Cambria" pitchFamily="18" charset="0"/>
                <a:cs typeface="DINNeuzeitGrotesk-Light"/>
              </a:rPr>
              <a:t>The world's economy is suffering from an absence of trained sales professionals. As sales needs evolve from transactional, boots on the ground models, salespeople require the tools to assess customer needs, forecast global and regional trends and partner to create comprehensive solutions. </a:t>
            </a:r>
          </a:p>
          <a:p>
            <a:pPr>
              <a:lnSpc>
                <a:spcPct val="110000"/>
              </a:lnSpc>
              <a:buFont typeface="Wingdings" pitchFamily="2" charset="2"/>
              <a:buChar char="q"/>
            </a:pPr>
            <a:r>
              <a:rPr lang="en-US" sz="2000" dirty="0">
                <a:cs typeface="Times New Roman" pitchFamily="18" charset="0"/>
              </a:rPr>
              <a:t>The Sales Center has evolved with the sales profession utilizing an inside-sales call center with CRM technology, strategic negotiation with real-world application, training with improv techniques, experiential learning in the sales field, and industry-buyer role plays both in-person and virtually to complement classroom instruction of the sales process.</a:t>
            </a:r>
          </a:p>
          <a:p>
            <a:pPr>
              <a:lnSpc>
                <a:spcPct val="110000"/>
              </a:lnSpc>
              <a:buFont typeface="Wingdings" pitchFamily="2" charset="2"/>
              <a:buChar char="q"/>
            </a:pPr>
            <a:r>
              <a:rPr lang="en-US" sz="2000" dirty="0">
                <a:cs typeface="Times New Roman" pitchFamily="18" charset="0"/>
              </a:rPr>
              <a:t>The pandemic abruptly created the need to understand virtual selling so this must become part of our core offering in sales courses.</a:t>
            </a:r>
          </a:p>
          <a:p>
            <a:pPr>
              <a:lnSpc>
                <a:spcPct val="80000"/>
              </a:lnSpc>
              <a:buFont typeface="Wingdings" pitchFamily="2" charset="2"/>
              <a:buChar char="q"/>
            </a:pPr>
            <a:endParaRPr lang="en-US" sz="1700" dirty="0">
              <a:cs typeface="Times New Roman" pitchFamily="18" charset="0"/>
            </a:endParaRPr>
          </a:p>
          <a:p>
            <a:pPr>
              <a:lnSpc>
                <a:spcPct val="80000"/>
              </a:lnSpc>
              <a:buFont typeface="Wingdings" pitchFamily="2" charset="2"/>
              <a:buChar char="q"/>
            </a:pPr>
            <a:endParaRPr lang="en-US" sz="1700" dirty="0">
              <a:cs typeface="Times New Roman" pitchFamily="18" charset="0"/>
            </a:endParaRPr>
          </a:p>
          <a:p>
            <a:pPr>
              <a:lnSpc>
                <a:spcPct val="80000"/>
              </a:lnSpc>
              <a:buFont typeface="Wingdings" pitchFamily="2" charset="2"/>
              <a:buChar char="q"/>
            </a:pP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4" name="Rectangle 13"/>
          <p:cNvSpPr>
            <a:spLocks noGrp="1" noRot="1" noChangeAspect="1" noMove="1" noResize="1" noEditPoints="1" noAdjustHandles="1" noChangeArrowheads="1" noChangeShapeType="1" noTextEdit="1"/>
          </p:cNvSpPr>
          <p:nvPr/>
        </p:nvSpPr>
        <p:spPr>
          <a:xfrm>
            <a:off x="0" y="0"/>
            <a:ext cx="12188825"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1409700" y="1409700"/>
            <a:ext cx="6858000" cy="403860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Freeform: Shape 21"/>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37" name="Title 1"/>
          <p:cNvSpPr>
            <a:spLocks noGrp="1"/>
          </p:cNvSpPr>
          <p:nvPr>
            <p:ph type="title"/>
          </p:nvPr>
        </p:nvSpPr>
        <p:spPr>
          <a:xfrm>
            <a:off x="466725" y="587375"/>
            <a:ext cx="3201988" cy="3387725"/>
          </a:xfrm>
        </p:spPr>
        <p:txBody>
          <a:bodyPr anchor="b"/>
          <a:lstStyle/>
          <a:p>
            <a:pPr algn="r"/>
            <a:r>
              <a:rPr lang="en-US" sz="4000">
                <a:solidFill>
                  <a:srgbClr val="FFFFFF"/>
                </a:solidFill>
              </a:rPr>
              <a:t>Interesting Articles</a:t>
            </a:r>
          </a:p>
        </p:txBody>
      </p:sp>
      <p:sp>
        <p:nvSpPr>
          <p:cNvPr id="3" name="Content Placeholder 2"/>
          <p:cNvSpPr>
            <a:spLocks noGrp="1"/>
          </p:cNvSpPr>
          <p:nvPr>
            <p:ph idx="1"/>
          </p:nvPr>
        </p:nvSpPr>
        <p:spPr>
          <a:xfrm>
            <a:off x="4810125" y="649288"/>
            <a:ext cx="6554788" cy="5775325"/>
          </a:xfrm>
        </p:spPr>
        <p:txBody>
          <a:bodyPr rtlCol="0" anchor="ctr">
            <a:noAutofit/>
          </a:bodyPr>
          <a:lstStyle/>
          <a:p>
            <a:pPr fontAlgn="auto">
              <a:spcBef>
                <a:spcPts val="0"/>
              </a:spcBef>
              <a:spcAft>
                <a:spcPts val="600"/>
              </a:spcAft>
              <a:buFont typeface="Wingdings" panose="05000000000000000000" pitchFamily="2" charset="2"/>
              <a:buChar char="q"/>
              <a:defRPr/>
            </a:pPr>
            <a:r>
              <a:rPr lang="en-US" sz="1800" b="1" dirty="0"/>
              <a:t>Forbes</a:t>
            </a:r>
            <a:r>
              <a:rPr lang="en-US" sz="1800" dirty="0"/>
              <a:t> – </a:t>
            </a:r>
            <a:r>
              <a:rPr lang="en-US" sz="1800" i="1" dirty="0"/>
              <a:t>How Technology is Changing the Job of the Sales Professional</a:t>
            </a:r>
          </a:p>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2">
                  <a:extLst>
                    <a:ext uri="{A12FA001-AC4F-418D-AE19-62706E023703}">
                      <ahyp:hlinkClr xmlns:ahyp="http://schemas.microsoft.com/office/drawing/2018/hyperlinkcolor" val="tx"/>
                    </a:ext>
                  </a:extLst>
                </a:hlinkClick>
              </a:rPr>
              <a:t>https://www.forbes.com/sites/forbesbusinesscouncil/2021/03/02/how-technology-is-changing-the-job-of-the-sales-professional/?sh=3b488b1a2572</a:t>
            </a:r>
            <a:r>
              <a:rPr lang="en-US" sz="1800" dirty="0">
                <a:solidFill>
                  <a:srgbClr val="0070C0"/>
                </a:solidFill>
              </a:rPr>
              <a:t> </a:t>
            </a:r>
          </a:p>
          <a:p>
            <a:pPr marL="182880" indent="0" fontAlgn="auto">
              <a:spcBef>
                <a:spcPts val="0"/>
              </a:spcBef>
              <a:spcAft>
                <a:spcPts val="600"/>
              </a:spcAft>
              <a:buFont typeface="Arial" panose="020B0604020202020204" pitchFamily="34" charset="0"/>
              <a:buNone/>
              <a:defRPr/>
            </a:pPr>
            <a:endParaRPr lang="en-US" sz="1800" dirty="0"/>
          </a:p>
          <a:p>
            <a:pPr fontAlgn="auto">
              <a:spcBef>
                <a:spcPts val="0"/>
              </a:spcBef>
              <a:spcAft>
                <a:spcPts val="600"/>
              </a:spcAft>
              <a:buFont typeface="Wingdings" panose="05000000000000000000" pitchFamily="2" charset="2"/>
              <a:buChar char="q"/>
              <a:defRPr/>
            </a:pPr>
            <a:r>
              <a:rPr lang="en-US" sz="1800" b="1" dirty="0"/>
              <a:t>Gartner</a:t>
            </a:r>
            <a:r>
              <a:rPr lang="en-US" sz="1800" dirty="0"/>
              <a:t> – </a:t>
            </a:r>
            <a:r>
              <a:rPr lang="en-US" sz="1800" i="1" dirty="0"/>
              <a:t>Current and Emerging Sales Technology Trends</a:t>
            </a:r>
          </a:p>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3">
                  <a:extLst>
                    <a:ext uri="{A12FA001-AC4F-418D-AE19-62706E023703}">
                      <ahyp:hlinkClr xmlns:ahyp="http://schemas.microsoft.com/office/drawing/2018/hyperlinkcolor" val="tx"/>
                    </a:ext>
                  </a:extLst>
                </a:hlinkClick>
              </a:rPr>
              <a:t>https://www.gartner.com/en/webinars/3991273/current-and-emerging-sales-technology-trends</a:t>
            </a:r>
            <a:r>
              <a:rPr lang="en-US" sz="1800" dirty="0">
                <a:solidFill>
                  <a:srgbClr val="0070C0"/>
                </a:solidFill>
              </a:rPr>
              <a:t>  </a:t>
            </a:r>
          </a:p>
          <a:p>
            <a:pPr marL="182880" indent="0" fontAlgn="auto">
              <a:spcBef>
                <a:spcPts val="0"/>
              </a:spcBef>
              <a:spcAft>
                <a:spcPts val="600"/>
              </a:spcAft>
              <a:buFont typeface="Arial" panose="020B0604020202020204" pitchFamily="34" charset="0"/>
              <a:buNone/>
              <a:defRPr/>
            </a:pPr>
            <a:endParaRPr lang="en-US" sz="1800" dirty="0"/>
          </a:p>
          <a:p>
            <a:pPr fontAlgn="auto">
              <a:spcBef>
                <a:spcPts val="0"/>
              </a:spcBef>
              <a:spcAft>
                <a:spcPts val="600"/>
              </a:spcAft>
              <a:buFont typeface="Wingdings" panose="05000000000000000000" pitchFamily="2" charset="2"/>
              <a:buChar char="q"/>
              <a:defRPr/>
            </a:pPr>
            <a:r>
              <a:rPr lang="en-US" sz="1800" b="1" dirty="0"/>
              <a:t>Salesforce</a:t>
            </a:r>
            <a:r>
              <a:rPr lang="en-US" sz="1800" dirty="0"/>
              <a:t> – D</a:t>
            </a:r>
            <a:r>
              <a:rPr lang="en-US" sz="1800" i="1" dirty="0"/>
              <a:t>igital Skills Are Our Future</a:t>
            </a:r>
          </a:p>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4">
                  <a:extLst>
                    <a:ext uri="{A12FA001-AC4F-418D-AE19-62706E023703}">
                      <ahyp:hlinkClr xmlns:ahyp="http://schemas.microsoft.com/office/drawing/2018/hyperlinkcolor" val="tx"/>
                    </a:ext>
                  </a:extLst>
                </a:hlinkClick>
              </a:rPr>
              <a:t>https://www.salesforce.com/news/the-future-of-digital-skills/</a:t>
            </a:r>
            <a:r>
              <a:rPr lang="en-US" sz="1800" dirty="0">
                <a:solidFill>
                  <a:srgbClr val="0070C0"/>
                </a:solidFill>
              </a:rPr>
              <a:t> </a:t>
            </a:r>
          </a:p>
          <a:p>
            <a:pPr marL="182880" indent="0" fontAlgn="auto">
              <a:spcBef>
                <a:spcPts val="0"/>
              </a:spcBef>
              <a:spcAft>
                <a:spcPts val="600"/>
              </a:spcAft>
              <a:buFont typeface="Arial" panose="020B0604020202020204" pitchFamily="34" charset="0"/>
              <a:buNone/>
              <a:defRPr/>
            </a:pPr>
            <a:endParaRPr lang="en-US" sz="1800" dirty="0"/>
          </a:p>
          <a:p>
            <a:pPr marL="182880" indent="0" fontAlgn="auto">
              <a:spcBef>
                <a:spcPts val="0"/>
              </a:spcBef>
              <a:spcAft>
                <a:spcPts val="600"/>
              </a:spcAft>
              <a:buFont typeface="Arial" panose="020B0604020202020204" pitchFamily="34" charset="0"/>
              <a:buNone/>
              <a:defRPr/>
            </a:pPr>
            <a:r>
              <a:rPr lang="en-US" sz="1800" dirty="0"/>
              <a:t>The need to assist university/college sales students with learning and understanding new technologies is great. We hope you find this information useful.</a:t>
            </a:r>
          </a:p>
          <a:p>
            <a:pPr marL="182880" indent="0" fontAlgn="auto">
              <a:spcBef>
                <a:spcPts val="0"/>
              </a:spcBef>
              <a:spcAft>
                <a:spcPts val="600"/>
              </a:spcAft>
              <a:buFont typeface="Arial" panose="020B0604020202020204" pitchFamily="34" charset="0"/>
              <a:buNone/>
              <a:defRPr/>
            </a:pPr>
            <a:endParaRPr lang="en-US" sz="1800" dirty="0">
              <a:solidFill>
                <a:srgbClr val="0070C0"/>
              </a:solidFill>
            </a:endParaRPr>
          </a:p>
          <a:p>
            <a:pPr marL="182880" indent="0" fontAlgn="auto">
              <a:spcBef>
                <a:spcPts val="0"/>
              </a:spcBef>
              <a:spcAft>
                <a:spcPts val="600"/>
              </a:spcAft>
              <a:buFont typeface="Arial" panose="020B0604020202020204" pitchFamily="34" charset="0"/>
              <a:buNone/>
              <a:defRPr/>
            </a:pPr>
            <a:r>
              <a:rPr lang="en-US" sz="1800" dirty="0">
                <a:solidFill>
                  <a:srgbClr val="0070C0"/>
                </a:solidFill>
                <a:hlinkClick r:id="rId5">
                  <a:extLst>
                    <a:ext uri="{A12FA001-AC4F-418D-AE19-62706E023703}">
                      <ahyp:hlinkClr xmlns:ahyp="http://schemas.microsoft.com/office/drawing/2018/hyperlinkcolor" val="tx"/>
                    </a:ext>
                  </a:extLst>
                </a:hlinkClick>
              </a:rPr>
              <a:t>https://salesfoundation.org</a:t>
            </a:r>
            <a:endParaRPr lang="en-US" sz="1800" dirty="0">
              <a:solidFill>
                <a:srgbClr val="0070C0"/>
              </a:solidFill>
            </a:endParaRPr>
          </a:p>
          <a:p>
            <a:pPr marL="182880" indent="0" fontAlgn="auto">
              <a:spcBef>
                <a:spcPts val="0"/>
              </a:spcBef>
              <a:spcAft>
                <a:spcPts val="600"/>
              </a:spcAft>
              <a:buFont typeface="Arial" panose="020B0604020202020204" pitchFamily="34" charset="0"/>
              <a:buNone/>
              <a:defRPr/>
            </a:pPr>
            <a:endParaRPr lang="en-US" sz="1800" dirty="0"/>
          </a:p>
        </p:txBody>
      </p:sp>
      <p:pic>
        <p:nvPicPr>
          <p:cNvPr id="30739" name="Picture 6"/>
          <p:cNvPicPr>
            <a:picLocks noChangeAspect="1"/>
          </p:cNvPicPr>
          <p:nvPr/>
        </p:nvPicPr>
        <p:blipFill>
          <a:blip r:embed="rId6"/>
          <a:srcRect/>
          <a:stretch>
            <a:fillRect/>
          </a:stretch>
        </p:blipFill>
        <p:spPr bwMode="auto">
          <a:xfrm>
            <a:off x="10536238" y="5767388"/>
            <a:ext cx="1238250" cy="657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TotalTime>
  <Words>856</Words>
  <Application>Microsoft Office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-apple-system</vt:lpstr>
      <vt:lpstr>Arial</vt:lpstr>
      <vt:lpstr>Calibri</vt:lpstr>
      <vt:lpstr>Calibri Light</vt:lpstr>
      <vt:lpstr>Cambria</vt:lpstr>
      <vt:lpstr>DINNeuzeitGrotesk-Light</vt:lpstr>
      <vt:lpstr>Times New Roman</vt:lpstr>
      <vt:lpstr>Wingdings</vt:lpstr>
      <vt:lpstr>Office Theme</vt:lpstr>
      <vt:lpstr>Survey Findings: Integration of Technology in  University/College Sales Offerings</vt:lpstr>
      <vt:lpstr>PowerPoint Presentation</vt:lpstr>
      <vt:lpstr>Below are some take-aways from what we discovered during the 2022 SEF Annual Survey</vt:lpstr>
      <vt:lpstr>PowerPoint Presentation</vt:lpstr>
      <vt:lpstr>Survey respondents shared details on what they are integrating into curriculums</vt:lpstr>
      <vt:lpstr>One respondent provided a detailed overview of offerings and requirements for their students …</vt:lpstr>
      <vt:lpstr>Comments on addressing the changing face of Sales education </vt:lpstr>
      <vt:lpstr>Interesting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Holmes</dc:creator>
  <cp:lastModifiedBy>Marty Holmes</cp:lastModifiedBy>
  <cp:revision>38</cp:revision>
  <cp:lastPrinted>2022-05-31T14:02:13Z</cp:lastPrinted>
  <dcterms:created xsi:type="dcterms:W3CDTF">2022-05-25T12:40:02Z</dcterms:created>
  <dcterms:modified xsi:type="dcterms:W3CDTF">2022-07-11T19:25:23Z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