
<file path=[Content_Types].xml><?xml version="1.0" encoding="utf-8"?>
<Types xmlns="http://schemas.openxmlformats.org/package/2006/content-types">
  <Default Extension="png" ContentType="image/png"/>
  <Default Extension="svg" ContentType="image/svg+xml"/>
  <Default Extension="jpeg" ContentType="image/jpeg"/>
  <Default Extension="MOV" ContentType="video/quicktime"/>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5"/>
  </p:notesMasterIdLst>
  <p:sldIdLst>
    <p:sldId id="256" r:id="rId2"/>
    <p:sldId id="276" r:id="rId3"/>
    <p:sldId id="274" r:id="rId4"/>
    <p:sldId id="261" r:id="rId5"/>
    <p:sldId id="278" r:id="rId6"/>
    <p:sldId id="312" r:id="rId7"/>
    <p:sldId id="259" r:id="rId8"/>
    <p:sldId id="321" r:id="rId9"/>
    <p:sldId id="277" r:id="rId10"/>
    <p:sldId id="315" r:id="rId11"/>
    <p:sldId id="322" r:id="rId12"/>
    <p:sldId id="319" r:id="rId13"/>
    <p:sldId id="316" r:id="rId14"/>
    <p:sldId id="320" r:id="rId15"/>
    <p:sldId id="262" r:id="rId16"/>
    <p:sldId id="282" r:id="rId17"/>
    <p:sldId id="303" r:id="rId18"/>
    <p:sldId id="317" r:id="rId19"/>
    <p:sldId id="283" r:id="rId20"/>
    <p:sldId id="285" r:id="rId21"/>
    <p:sldId id="291" r:id="rId22"/>
    <p:sldId id="264" r:id="rId23"/>
    <p:sldId id="314" r:id="rId24"/>
  </p:sldIdLst>
  <p:sldSz cx="12192000" cy="6858000"/>
  <p:notesSz cx="6985000" cy="92837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6321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6176" autoAdjust="0"/>
    <p:restoredTop sz="82161" autoAdjust="0"/>
  </p:normalViewPr>
  <p:slideViewPr>
    <p:cSldViewPr snapToGrid="0">
      <p:cViewPr varScale="1">
        <p:scale>
          <a:sx n="70" d="100"/>
          <a:sy n="70" d="100"/>
        </p:scale>
        <p:origin x="653" y="5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oleObject" Target="file:///C:\Users\sboyer\Dropbox\Consulting\RNMKRS\Data%20analysis\Role%20Play\all%20role%20play%20spring%202022%20to%20summer%202023.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pivotSource>
    <c:name>[all role play spring 2022 to summer 2023.xlsx]Sheet11!PivotTable33</c:name>
    <c:fmtId val="16"/>
  </c:pivotSource>
  <c:chart>
    <c:autoTitleDeleted val="1"/>
    <c:pivotFmts>
      <c:pivotFmt>
        <c:idx val="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1"/>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s>
    <c:plotArea>
      <c:layout>
        <c:manualLayout>
          <c:layoutTarget val="inner"/>
          <c:xMode val="edge"/>
          <c:yMode val="edge"/>
          <c:x val="2.1998667339602034E-2"/>
          <c:y val="0.11979981979864457"/>
          <c:w val="0.89621850078536014"/>
          <c:h val="0.74998931642416855"/>
        </c:manualLayout>
      </c:layout>
      <c:lineChart>
        <c:grouping val="standard"/>
        <c:varyColors val="0"/>
        <c:ser>
          <c:idx val="0"/>
          <c:order val="0"/>
          <c:tx>
            <c:strRef>
              <c:f>Sheet11!$B$1</c:f>
              <c:strCache>
                <c:ptCount val="1"/>
                <c:pt idx="0">
                  <c:v>Total</c:v>
                </c:pt>
              </c:strCache>
            </c:strRef>
          </c:tx>
          <c:spPr>
            <a:ln w="28575" cap="rnd">
              <a:solidFill>
                <a:srgbClr val="00B0F0"/>
              </a:solidFill>
              <a:round/>
            </a:ln>
            <a:effectLst/>
          </c:spPr>
          <c:marker>
            <c:symbol val="none"/>
          </c:marker>
          <c:cat>
            <c:multiLvlStrRef>
              <c:f>Sheet11!$A$2:$A$24</c:f>
              <c:multiLvlStrCache>
                <c:ptCount val="16"/>
                <c:lvl>
                  <c:pt idx="0">
                    <c:v>Asian</c:v>
                  </c:pt>
                  <c:pt idx="1">
                    <c:v>Black</c:v>
                  </c:pt>
                  <c:pt idx="2">
                    <c:v>Hispanic</c:v>
                  </c:pt>
                  <c:pt idx="3">
                    <c:v>White</c:v>
                  </c:pt>
                  <c:pt idx="4">
                    <c:v>Asian</c:v>
                  </c:pt>
                  <c:pt idx="5">
                    <c:v>Black</c:v>
                  </c:pt>
                  <c:pt idx="6">
                    <c:v>Hispanic</c:v>
                  </c:pt>
                  <c:pt idx="7">
                    <c:v>White</c:v>
                  </c:pt>
                  <c:pt idx="8">
                    <c:v>Asian</c:v>
                  </c:pt>
                  <c:pt idx="9">
                    <c:v>Black</c:v>
                  </c:pt>
                  <c:pt idx="10">
                    <c:v>Hispanic</c:v>
                  </c:pt>
                  <c:pt idx="11">
                    <c:v>White</c:v>
                  </c:pt>
                  <c:pt idx="12">
                    <c:v>Asian</c:v>
                  </c:pt>
                  <c:pt idx="13">
                    <c:v>Black</c:v>
                  </c:pt>
                  <c:pt idx="14">
                    <c:v>Hispanic</c:v>
                  </c:pt>
                  <c:pt idx="15">
                    <c:v>White</c:v>
                  </c:pt>
                </c:lvl>
                <c:lvl>
                  <c:pt idx="0">
                    <c:v>Female</c:v>
                  </c:pt>
                  <c:pt idx="4">
                    <c:v>Male</c:v>
                  </c:pt>
                  <c:pt idx="8">
                    <c:v>Female</c:v>
                  </c:pt>
                  <c:pt idx="12">
                    <c:v>Male</c:v>
                  </c:pt>
                </c:lvl>
                <c:lvl>
                  <c:pt idx="0">
                    <c:v>RNMKRS Spring 2022 Sales Role Play</c:v>
                  </c:pt>
                  <c:pt idx="8">
                    <c:v>Spring 2023 Roleplay</c:v>
                  </c:pt>
                </c:lvl>
              </c:multiLvlStrCache>
            </c:multiLvlStrRef>
          </c:cat>
          <c:val>
            <c:numRef>
              <c:f>Sheet11!$B$2:$B$24</c:f>
              <c:numCache>
                <c:formatCode>General</c:formatCode>
                <c:ptCount val="16"/>
                <c:pt idx="0">
                  <c:v>25.494949494949495</c:v>
                </c:pt>
                <c:pt idx="1">
                  <c:v>22.323943661971832</c:v>
                </c:pt>
                <c:pt idx="2">
                  <c:v>32.065934065934066</c:v>
                </c:pt>
                <c:pt idx="3">
                  <c:v>32.46419098143236</c:v>
                </c:pt>
                <c:pt idx="4">
                  <c:v>32.987804878048777</c:v>
                </c:pt>
                <c:pt idx="5">
                  <c:v>19.8796992481203</c:v>
                </c:pt>
                <c:pt idx="6">
                  <c:v>33.887755102040813</c:v>
                </c:pt>
                <c:pt idx="7">
                  <c:v>34.224899598393577</c:v>
                </c:pt>
                <c:pt idx="8">
                  <c:v>56.843137254901961</c:v>
                </c:pt>
                <c:pt idx="9">
                  <c:v>45.208955223880594</c:v>
                </c:pt>
                <c:pt idx="10">
                  <c:v>54.257731958762889</c:v>
                </c:pt>
                <c:pt idx="11">
                  <c:v>51.096256684491976</c:v>
                </c:pt>
                <c:pt idx="12">
                  <c:v>52.565217391304351</c:v>
                </c:pt>
                <c:pt idx="13">
                  <c:v>41.5</c:v>
                </c:pt>
                <c:pt idx="14">
                  <c:v>66</c:v>
                </c:pt>
                <c:pt idx="15">
                  <c:v>44.848595848595849</c:v>
                </c:pt>
              </c:numCache>
            </c:numRef>
          </c:val>
          <c:smooth val="0"/>
          <c:extLst>
            <c:ext xmlns:c16="http://schemas.microsoft.com/office/drawing/2014/chart" uri="{C3380CC4-5D6E-409C-BE32-E72D297353CC}">
              <c16:uniqueId val="{00000000-D18A-40A2-870F-F14294BE68B9}"/>
            </c:ext>
          </c:extLst>
        </c:ser>
        <c:dLbls>
          <c:showLegendKey val="0"/>
          <c:showVal val="0"/>
          <c:showCatName val="0"/>
          <c:showSerName val="0"/>
          <c:showPercent val="0"/>
          <c:showBubbleSize val="0"/>
        </c:dLbls>
        <c:smooth val="0"/>
        <c:axId val="454831696"/>
        <c:axId val="454832416"/>
      </c:lineChart>
      <c:catAx>
        <c:axId val="4548316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54832416"/>
        <c:crosses val="autoZero"/>
        <c:auto val="1"/>
        <c:lblAlgn val="ctr"/>
        <c:lblOffset val="100"/>
        <c:noMultiLvlLbl val="0"/>
      </c:catAx>
      <c:valAx>
        <c:axId val="4548324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5483169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extLst>
    <c:ext xmlns:c14="http://schemas.microsoft.com/office/drawing/2007/8/2/chart" uri="{781A3756-C4B2-4CAC-9D66-4F8BD8637D16}">
      <c14:pivotOptions>
        <c14:dropZoneFilter val="1"/>
        <c14:dropZoneCategories val="1"/>
        <c14:dropZoneData val="1"/>
        <c14:dropZonesVisible val="1"/>
      </c14:pivotOptions>
    </c:ext>
    <c:ext xmlns:c16="http://schemas.microsoft.com/office/drawing/2014/chart" uri="{E28EC0CA-F0BB-4C9C-879D-F8772B89E7AC}">
      <c16:pivotOptions16>
        <c16:showExpandCollapseFieldButtons val="1"/>
      </c16:pivotOptions16>
    </c:ext>
  </c:extLst>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_rels/data2.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2.svg"/><Relationship Id="rId1" Type="http://schemas.openxmlformats.org/officeDocument/2006/relationships/image" Target="../media/image1.png"/><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svg"/></Relationships>
</file>

<file path=ppt/diagrams/_rels/drawing2.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2.svg"/><Relationship Id="rId1" Type="http://schemas.openxmlformats.org/officeDocument/2006/relationships/image" Target="../media/image1.png"/><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svg"/></Relationships>
</file>

<file path=ppt/diagrams/colors1.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78BFD0D-E98B-4A97-A7C6-699FCE8EB2FA}" type="doc">
      <dgm:prSet loTypeId="urn:microsoft.com/office/officeart/2005/8/layout/hierarchy3" loCatId="hierarchy" qsTypeId="urn:microsoft.com/office/officeart/2005/8/quickstyle/simple2" qsCatId="simple" csTypeId="urn:microsoft.com/office/officeart/2005/8/colors/accent5_2" csCatId="accent5" phldr="1"/>
      <dgm:spPr/>
      <dgm:t>
        <a:bodyPr/>
        <a:lstStyle/>
        <a:p>
          <a:endParaRPr lang="en-US"/>
        </a:p>
      </dgm:t>
    </dgm:pt>
    <dgm:pt modelId="{7A20B115-B901-48E9-8699-6698B5820630}">
      <dgm:prSet/>
      <dgm:spPr/>
      <dgm:t>
        <a:bodyPr/>
        <a:lstStyle/>
        <a:p>
          <a:r>
            <a:rPr lang="en-US" dirty="0">
              <a:latin typeface="Lato" panose="020F0502020204030203" pitchFamily="34" charset="0"/>
            </a:rPr>
            <a:t>I have a question </a:t>
          </a:r>
        </a:p>
      </dgm:t>
    </dgm:pt>
    <dgm:pt modelId="{CD414CC1-E19F-4251-9A60-ED39B9FB60C4}" type="parTrans" cxnId="{9B092FDB-8168-4BCF-96C1-149709C563A6}">
      <dgm:prSet/>
      <dgm:spPr/>
      <dgm:t>
        <a:bodyPr/>
        <a:lstStyle/>
        <a:p>
          <a:endParaRPr lang="en-US">
            <a:latin typeface="Lato" panose="020F0502020204030203" pitchFamily="34" charset="0"/>
          </a:endParaRPr>
        </a:p>
      </dgm:t>
    </dgm:pt>
    <dgm:pt modelId="{C3C9A91D-DD91-4C37-A4E1-DE80C5DBC3A7}" type="sibTrans" cxnId="{9B092FDB-8168-4BCF-96C1-149709C563A6}">
      <dgm:prSet/>
      <dgm:spPr/>
      <dgm:t>
        <a:bodyPr/>
        <a:lstStyle/>
        <a:p>
          <a:endParaRPr lang="en-US">
            <a:latin typeface="Lato" panose="020F0502020204030203" pitchFamily="34" charset="0"/>
          </a:endParaRPr>
        </a:p>
      </dgm:t>
    </dgm:pt>
    <dgm:pt modelId="{878542A6-C6D2-4818-B8E8-4B9EDA13A6A0}">
      <dgm:prSet/>
      <dgm:spPr/>
      <dgm:t>
        <a:bodyPr/>
        <a:lstStyle/>
        <a:p>
          <a:r>
            <a:rPr lang="en-US" dirty="0">
              <a:latin typeface="Lato" panose="020F0502020204030203" pitchFamily="34" charset="0"/>
            </a:rPr>
            <a:t>400%</a:t>
          </a:r>
        </a:p>
      </dgm:t>
    </dgm:pt>
    <dgm:pt modelId="{5E7E35D3-EA6F-4CD9-8B6A-4AC20FE100D0}" type="parTrans" cxnId="{D74E0670-ED16-4FFB-B105-9ABEEDDC5517}">
      <dgm:prSet/>
      <dgm:spPr/>
      <dgm:t>
        <a:bodyPr/>
        <a:lstStyle/>
        <a:p>
          <a:endParaRPr lang="en-US">
            <a:latin typeface="Lato" panose="020F0502020204030203" pitchFamily="34" charset="0"/>
          </a:endParaRPr>
        </a:p>
      </dgm:t>
    </dgm:pt>
    <dgm:pt modelId="{D098E36A-2DA0-427D-9530-146318A5DD67}" type="sibTrans" cxnId="{D74E0670-ED16-4FFB-B105-9ABEEDDC5517}">
      <dgm:prSet/>
      <dgm:spPr/>
      <dgm:t>
        <a:bodyPr/>
        <a:lstStyle/>
        <a:p>
          <a:endParaRPr lang="en-US">
            <a:latin typeface="Lato" panose="020F0502020204030203" pitchFamily="34" charset="0"/>
          </a:endParaRPr>
        </a:p>
      </dgm:t>
    </dgm:pt>
    <dgm:pt modelId="{EB07B6DC-51CA-4C41-A7DB-C5057FEE76FF}" type="pres">
      <dgm:prSet presAssocID="{278BFD0D-E98B-4A97-A7C6-699FCE8EB2FA}" presName="diagram" presStyleCnt="0">
        <dgm:presLayoutVars>
          <dgm:chPref val="1"/>
          <dgm:dir/>
          <dgm:animOne val="branch"/>
          <dgm:animLvl val="lvl"/>
          <dgm:resizeHandles/>
        </dgm:presLayoutVars>
      </dgm:prSet>
      <dgm:spPr/>
    </dgm:pt>
    <dgm:pt modelId="{94ED8593-F085-42FE-B559-88C6714ADCA3}" type="pres">
      <dgm:prSet presAssocID="{7A20B115-B901-48E9-8699-6698B5820630}" presName="root" presStyleCnt="0"/>
      <dgm:spPr/>
    </dgm:pt>
    <dgm:pt modelId="{B8796DA7-3DA5-4AB9-99D8-25575E86BE09}" type="pres">
      <dgm:prSet presAssocID="{7A20B115-B901-48E9-8699-6698B5820630}" presName="rootComposite" presStyleCnt="0"/>
      <dgm:spPr/>
    </dgm:pt>
    <dgm:pt modelId="{5BB7E048-BDD4-4265-8B2C-D577F7000CF3}" type="pres">
      <dgm:prSet presAssocID="{7A20B115-B901-48E9-8699-6698B5820630}" presName="rootText" presStyleLbl="node1" presStyleIdx="0" presStyleCnt="2"/>
      <dgm:spPr/>
    </dgm:pt>
    <dgm:pt modelId="{895F5379-131E-4129-A931-51ACABCD0D99}" type="pres">
      <dgm:prSet presAssocID="{7A20B115-B901-48E9-8699-6698B5820630}" presName="rootConnector" presStyleLbl="node1" presStyleIdx="0" presStyleCnt="2"/>
      <dgm:spPr/>
    </dgm:pt>
    <dgm:pt modelId="{ABB5C60A-08D5-44E0-91E9-EBBCBE2505D0}" type="pres">
      <dgm:prSet presAssocID="{7A20B115-B901-48E9-8699-6698B5820630}" presName="childShape" presStyleCnt="0"/>
      <dgm:spPr/>
    </dgm:pt>
    <dgm:pt modelId="{6F823DEE-DD40-4692-83C3-793D52291C4E}" type="pres">
      <dgm:prSet presAssocID="{878542A6-C6D2-4818-B8E8-4B9EDA13A6A0}" presName="root" presStyleCnt="0"/>
      <dgm:spPr/>
    </dgm:pt>
    <dgm:pt modelId="{5AE28160-1828-4379-9E91-284225459F4B}" type="pres">
      <dgm:prSet presAssocID="{878542A6-C6D2-4818-B8E8-4B9EDA13A6A0}" presName="rootComposite" presStyleCnt="0"/>
      <dgm:spPr/>
    </dgm:pt>
    <dgm:pt modelId="{9535392F-BA93-4E51-9512-8E0E8801C47F}" type="pres">
      <dgm:prSet presAssocID="{878542A6-C6D2-4818-B8E8-4B9EDA13A6A0}" presName="rootText" presStyleLbl="node1" presStyleIdx="1" presStyleCnt="2"/>
      <dgm:spPr/>
    </dgm:pt>
    <dgm:pt modelId="{C38A938E-5533-4E95-99F8-3CD0CAF33080}" type="pres">
      <dgm:prSet presAssocID="{878542A6-C6D2-4818-B8E8-4B9EDA13A6A0}" presName="rootConnector" presStyleLbl="node1" presStyleIdx="1" presStyleCnt="2"/>
      <dgm:spPr/>
    </dgm:pt>
    <dgm:pt modelId="{55A4D314-D7F6-4D00-8578-AE07009867A5}" type="pres">
      <dgm:prSet presAssocID="{878542A6-C6D2-4818-B8E8-4B9EDA13A6A0}" presName="childShape" presStyleCnt="0"/>
      <dgm:spPr/>
    </dgm:pt>
  </dgm:ptLst>
  <dgm:cxnLst>
    <dgm:cxn modelId="{CA50E519-ED30-4D1B-AD59-8DE0B095A42A}" type="presOf" srcId="{878542A6-C6D2-4818-B8E8-4B9EDA13A6A0}" destId="{9535392F-BA93-4E51-9512-8E0E8801C47F}" srcOrd="0" destOrd="0" presId="urn:microsoft.com/office/officeart/2005/8/layout/hierarchy3"/>
    <dgm:cxn modelId="{1AE91424-E1C1-41B9-9067-FD92F1EC2EAA}" type="presOf" srcId="{878542A6-C6D2-4818-B8E8-4B9EDA13A6A0}" destId="{C38A938E-5533-4E95-99F8-3CD0CAF33080}" srcOrd="1" destOrd="0" presId="urn:microsoft.com/office/officeart/2005/8/layout/hierarchy3"/>
    <dgm:cxn modelId="{D74E0670-ED16-4FFB-B105-9ABEEDDC5517}" srcId="{278BFD0D-E98B-4A97-A7C6-699FCE8EB2FA}" destId="{878542A6-C6D2-4818-B8E8-4B9EDA13A6A0}" srcOrd="1" destOrd="0" parTransId="{5E7E35D3-EA6F-4CD9-8B6A-4AC20FE100D0}" sibTransId="{D098E36A-2DA0-427D-9530-146318A5DD67}"/>
    <dgm:cxn modelId="{1DE51858-15BC-428B-BD60-CF3C2A4B9782}" type="presOf" srcId="{7A20B115-B901-48E9-8699-6698B5820630}" destId="{5BB7E048-BDD4-4265-8B2C-D577F7000CF3}" srcOrd="0" destOrd="0" presId="urn:microsoft.com/office/officeart/2005/8/layout/hierarchy3"/>
    <dgm:cxn modelId="{E3AE3CB6-72AC-40AB-8A96-12A16E5F0AEC}" type="presOf" srcId="{7A20B115-B901-48E9-8699-6698B5820630}" destId="{895F5379-131E-4129-A931-51ACABCD0D99}" srcOrd="1" destOrd="0" presId="urn:microsoft.com/office/officeart/2005/8/layout/hierarchy3"/>
    <dgm:cxn modelId="{4739FBC4-EF68-41D3-9A88-41D6DB8B4208}" type="presOf" srcId="{278BFD0D-E98B-4A97-A7C6-699FCE8EB2FA}" destId="{EB07B6DC-51CA-4C41-A7DB-C5057FEE76FF}" srcOrd="0" destOrd="0" presId="urn:microsoft.com/office/officeart/2005/8/layout/hierarchy3"/>
    <dgm:cxn modelId="{9B092FDB-8168-4BCF-96C1-149709C563A6}" srcId="{278BFD0D-E98B-4A97-A7C6-699FCE8EB2FA}" destId="{7A20B115-B901-48E9-8699-6698B5820630}" srcOrd="0" destOrd="0" parTransId="{CD414CC1-E19F-4251-9A60-ED39B9FB60C4}" sibTransId="{C3C9A91D-DD91-4C37-A4E1-DE80C5DBC3A7}"/>
    <dgm:cxn modelId="{5AC6D4EF-429F-47AE-BC2D-C3C3D42B6D08}" type="presParOf" srcId="{EB07B6DC-51CA-4C41-A7DB-C5057FEE76FF}" destId="{94ED8593-F085-42FE-B559-88C6714ADCA3}" srcOrd="0" destOrd="0" presId="urn:microsoft.com/office/officeart/2005/8/layout/hierarchy3"/>
    <dgm:cxn modelId="{B80FE950-96E4-4DE3-95A6-4A090045680B}" type="presParOf" srcId="{94ED8593-F085-42FE-B559-88C6714ADCA3}" destId="{B8796DA7-3DA5-4AB9-99D8-25575E86BE09}" srcOrd="0" destOrd="0" presId="urn:microsoft.com/office/officeart/2005/8/layout/hierarchy3"/>
    <dgm:cxn modelId="{E49787F0-3336-4DC2-9CFE-8C2D2D319B2E}" type="presParOf" srcId="{B8796DA7-3DA5-4AB9-99D8-25575E86BE09}" destId="{5BB7E048-BDD4-4265-8B2C-D577F7000CF3}" srcOrd="0" destOrd="0" presId="urn:microsoft.com/office/officeart/2005/8/layout/hierarchy3"/>
    <dgm:cxn modelId="{D1D71B68-E854-4F55-9A3C-8FAE50B501B4}" type="presParOf" srcId="{B8796DA7-3DA5-4AB9-99D8-25575E86BE09}" destId="{895F5379-131E-4129-A931-51ACABCD0D99}" srcOrd="1" destOrd="0" presId="urn:microsoft.com/office/officeart/2005/8/layout/hierarchy3"/>
    <dgm:cxn modelId="{27EACC72-F9AF-4A18-A71A-FFC204DB6CEB}" type="presParOf" srcId="{94ED8593-F085-42FE-B559-88C6714ADCA3}" destId="{ABB5C60A-08D5-44E0-91E9-EBBCBE2505D0}" srcOrd="1" destOrd="0" presId="urn:microsoft.com/office/officeart/2005/8/layout/hierarchy3"/>
    <dgm:cxn modelId="{A170712A-72F8-4947-BFD9-31839F66815A}" type="presParOf" srcId="{EB07B6DC-51CA-4C41-A7DB-C5057FEE76FF}" destId="{6F823DEE-DD40-4692-83C3-793D52291C4E}" srcOrd="1" destOrd="0" presId="urn:microsoft.com/office/officeart/2005/8/layout/hierarchy3"/>
    <dgm:cxn modelId="{121F54D3-A9DC-4B2A-886C-E0336F7DE96E}" type="presParOf" srcId="{6F823DEE-DD40-4692-83C3-793D52291C4E}" destId="{5AE28160-1828-4379-9E91-284225459F4B}" srcOrd="0" destOrd="0" presId="urn:microsoft.com/office/officeart/2005/8/layout/hierarchy3"/>
    <dgm:cxn modelId="{093D4630-EEC8-4ADC-9DBA-0AFA277E7DF7}" type="presParOf" srcId="{5AE28160-1828-4379-9E91-284225459F4B}" destId="{9535392F-BA93-4E51-9512-8E0E8801C47F}" srcOrd="0" destOrd="0" presId="urn:microsoft.com/office/officeart/2005/8/layout/hierarchy3"/>
    <dgm:cxn modelId="{912D2BA9-458C-4B3B-B62D-BBE73DDD0403}" type="presParOf" srcId="{5AE28160-1828-4379-9E91-284225459F4B}" destId="{C38A938E-5533-4E95-99F8-3CD0CAF33080}" srcOrd="1" destOrd="0" presId="urn:microsoft.com/office/officeart/2005/8/layout/hierarchy3"/>
    <dgm:cxn modelId="{80886844-5995-4F62-97C2-554CB4CF4969}" type="presParOf" srcId="{6F823DEE-DD40-4692-83C3-793D52291C4E}" destId="{55A4D314-D7F6-4D00-8578-AE07009867A5}" srcOrd="1" destOrd="0" presId="urn:microsoft.com/office/officeart/2005/8/layout/hierarchy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108E931-8830-4F2E-838A-CEE2C94D1D4B}" type="doc">
      <dgm:prSet loTypeId="urn:microsoft.com/office/officeart/2018/2/layout/IconLabelList" loCatId="icon" qsTypeId="urn:microsoft.com/office/officeart/2005/8/quickstyle/3d3" qsCatId="3D" csTypeId="urn:microsoft.com/office/officeart/2005/8/colors/colorful3" csCatId="colorful" phldr="1"/>
      <dgm:spPr/>
      <dgm:t>
        <a:bodyPr/>
        <a:lstStyle/>
        <a:p>
          <a:endParaRPr lang="en-US"/>
        </a:p>
      </dgm:t>
    </dgm:pt>
    <dgm:pt modelId="{1763D49C-F95F-4F3A-9B59-A07B343F8D5C}">
      <dgm:prSet custT="1"/>
      <dgm:spPr/>
      <dgm:t>
        <a:bodyPr/>
        <a:lstStyle/>
        <a:p>
          <a:pPr>
            <a:lnSpc>
              <a:spcPct val="100000"/>
            </a:lnSpc>
          </a:pPr>
          <a:r>
            <a:rPr lang="en-US" sz="2400" dirty="0">
              <a:latin typeface="Lato" panose="020F0502020204030203" pitchFamily="34" charset="0"/>
            </a:rPr>
            <a:t>Engagement Challenges </a:t>
          </a:r>
        </a:p>
      </dgm:t>
    </dgm:pt>
    <dgm:pt modelId="{247E3FD2-FCCC-4113-885C-838677A05BBB}" type="parTrans" cxnId="{FFAF06AE-C557-4946-B95E-A680A292292F}">
      <dgm:prSet/>
      <dgm:spPr/>
      <dgm:t>
        <a:bodyPr/>
        <a:lstStyle/>
        <a:p>
          <a:endParaRPr lang="en-US" sz="2400">
            <a:latin typeface="Lato" panose="020F0502020204030203" pitchFamily="34" charset="0"/>
          </a:endParaRPr>
        </a:p>
      </dgm:t>
    </dgm:pt>
    <dgm:pt modelId="{F1922DDC-B94C-40C4-8B0F-81E294B71875}" type="sibTrans" cxnId="{FFAF06AE-C557-4946-B95E-A680A292292F}">
      <dgm:prSet/>
      <dgm:spPr/>
      <dgm:t>
        <a:bodyPr/>
        <a:lstStyle/>
        <a:p>
          <a:endParaRPr lang="en-US" sz="2400">
            <a:latin typeface="Lato" panose="020F0502020204030203" pitchFamily="34" charset="0"/>
          </a:endParaRPr>
        </a:p>
      </dgm:t>
    </dgm:pt>
    <dgm:pt modelId="{C810DD30-1837-4E9A-BE39-E74A01C36DEE}">
      <dgm:prSet custT="1"/>
      <dgm:spPr/>
      <dgm:t>
        <a:bodyPr/>
        <a:lstStyle/>
        <a:p>
          <a:pPr>
            <a:lnSpc>
              <a:spcPct val="100000"/>
            </a:lnSpc>
          </a:pPr>
          <a:r>
            <a:rPr lang="en-US" sz="2400" dirty="0">
              <a:latin typeface="Lato" panose="020F0502020204030203" pitchFamily="34" charset="0"/>
            </a:rPr>
            <a:t>What Works</a:t>
          </a:r>
        </a:p>
      </dgm:t>
    </dgm:pt>
    <dgm:pt modelId="{14580DA0-EEA6-4FDD-917D-DDBB8FE9C89E}" type="parTrans" cxnId="{FEAAEC32-087E-48CC-9E15-99A6FDE03973}">
      <dgm:prSet/>
      <dgm:spPr/>
      <dgm:t>
        <a:bodyPr/>
        <a:lstStyle/>
        <a:p>
          <a:endParaRPr lang="en-US" sz="2400">
            <a:latin typeface="Lato" panose="020F0502020204030203" pitchFamily="34" charset="0"/>
          </a:endParaRPr>
        </a:p>
      </dgm:t>
    </dgm:pt>
    <dgm:pt modelId="{A09EE4EF-3328-4B1A-A608-B3759E1EBE11}" type="sibTrans" cxnId="{FEAAEC32-087E-48CC-9E15-99A6FDE03973}">
      <dgm:prSet/>
      <dgm:spPr/>
      <dgm:t>
        <a:bodyPr/>
        <a:lstStyle/>
        <a:p>
          <a:endParaRPr lang="en-US" sz="2400">
            <a:latin typeface="Lato" panose="020F0502020204030203" pitchFamily="34" charset="0"/>
          </a:endParaRPr>
        </a:p>
      </dgm:t>
    </dgm:pt>
    <dgm:pt modelId="{CB7A3EC0-E867-42C5-91C9-B5B1FF399F12}">
      <dgm:prSet custT="1"/>
      <dgm:spPr/>
      <dgm:t>
        <a:bodyPr/>
        <a:lstStyle/>
        <a:p>
          <a:pPr>
            <a:lnSpc>
              <a:spcPct val="100000"/>
            </a:lnSpc>
          </a:pPr>
          <a:r>
            <a:rPr lang="en-US" sz="2400" dirty="0">
              <a:latin typeface="Lato" panose="020F0502020204030203" pitchFamily="34" charset="0"/>
            </a:rPr>
            <a:t>How to Engage</a:t>
          </a:r>
        </a:p>
      </dgm:t>
    </dgm:pt>
    <dgm:pt modelId="{6F4B67AD-BF1A-4AA3-B789-7F08E0F7D0BE}" type="parTrans" cxnId="{2D109779-1A9F-4608-8AA1-A59EE87B1018}">
      <dgm:prSet/>
      <dgm:spPr/>
      <dgm:t>
        <a:bodyPr/>
        <a:lstStyle/>
        <a:p>
          <a:endParaRPr lang="en-US" sz="2400">
            <a:latin typeface="Lato" panose="020F0502020204030203" pitchFamily="34" charset="0"/>
          </a:endParaRPr>
        </a:p>
      </dgm:t>
    </dgm:pt>
    <dgm:pt modelId="{1DBA7CEF-7E2E-48EA-B816-8C0E86FA50CD}" type="sibTrans" cxnId="{2D109779-1A9F-4608-8AA1-A59EE87B1018}">
      <dgm:prSet/>
      <dgm:spPr/>
      <dgm:t>
        <a:bodyPr/>
        <a:lstStyle/>
        <a:p>
          <a:endParaRPr lang="en-US" sz="2400">
            <a:latin typeface="Lato" panose="020F0502020204030203" pitchFamily="34" charset="0"/>
          </a:endParaRPr>
        </a:p>
      </dgm:t>
    </dgm:pt>
    <dgm:pt modelId="{3CFCD07A-57A9-4DA2-AE1C-1C3706A82691}">
      <dgm:prSet custT="1"/>
      <dgm:spPr/>
      <dgm:t>
        <a:bodyPr/>
        <a:lstStyle/>
        <a:p>
          <a:pPr>
            <a:lnSpc>
              <a:spcPct val="100000"/>
            </a:lnSpc>
          </a:pPr>
          <a:r>
            <a:rPr lang="en-US" sz="2400" dirty="0">
              <a:latin typeface="Lato" panose="020F0502020204030203" pitchFamily="34" charset="0"/>
            </a:rPr>
            <a:t>Leave Inspired With a Plan</a:t>
          </a:r>
        </a:p>
      </dgm:t>
    </dgm:pt>
    <dgm:pt modelId="{5824C9AE-26F8-4551-BE6C-90B2138C7D37}" type="parTrans" cxnId="{C28C897D-0A43-4DFF-9958-71BC96E48DA4}">
      <dgm:prSet/>
      <dgm:spPr/>
      <dgm:t>
        <a:bodyPr/>
        <a:lstStyle/>
        <a:p>
          <a:endParaRPr lang="en-US" sz="2400">
            <a:latin typeface="Lato" panose="020F0502020204030203" pitchFamily="34" charset="0"/>
          </a:endParaRPr>
        </a:p>
      </dgm:t>
    </dgm:pt>
    <dgm:pt modelId="{D8EFFC79-5CA2-48BF-B61D-E67831098A61}" type="sibTrans" cxnId="{C28C897D-0A43-4DFF-9958-71BC96E48DA4}">
      <dgm:prSet/>
      <dgm:spPr/>
      <dgm:t>
        <a:bodyPr/>
        <a:lstStyle/>
        <a:p>
          <a:endParaRPr lang="en-US" sz="2400">
            <a:latin typeface="Lato" panose="020F0502020204030203" pitchFamily="34" charset="0"/>
          </a:endParaRPr>
        </a:p>
      </dgm:t>
    </dgm:pt>
    <dgm:pt modelId="{6C32B331-52D0-424C-BBF1-72208610DE24}" type="pres">
      <dgm:prSet presAssocID="{4108E931-8830-4F2E-838A-CEE2C94D1D4B}" presName="root" presStyleCnt="0">
        <dgm:presLayoutVars>
          <dgm:dir/>
          <dgm:resizeHandles val="exact"/>
        </dgm:presLayoutVars>
      </dgm:prSet>
      <dgm:spPr/>
    </dgm:pt>
    <dgm:pt modelId="{908973B4-051D-46C4-A6E5-981146E0986F}" type="pres">
      <dgm:prSet presAssocID="{1763D49C-F95F-4F3A-9B59-A07B343F8D5C}" presName="compNode" presStyleCnt="0"/>
      <dgm:spPr/>
    </dgm:pt>
    <dgm:pt modelId="{208629C2-B193-4A8C-9BCB-5D90E81AF97C}" type="pres">
      <dgm:prSet presAssocID="{1763D49C-F95F-4F3A-9B59-A07B343F8D5C}" presName="iconRect" presStyleLbl="node1" presStyleIdx="0" presStyleCnt="4"/>
      <dgm:spPr>
        <a:blipFill>
          <a:blip xmlns:r="http://schemas.openxmlformats.org/officeDocument/2006/relationships" r:embed="rId1">
            <a:duotone>
              <a:schemeClr val="accent3">
                <a:hueOff val="0"/>
                <a:satOff val="0"/>
                <a:lumOff val="0"/>
                <a:alphaOff val="0"/>
                <a:shade val="20000"/>
                <a:satMod val="200000"/>
              </a:schemeClr>
              <a:schemeClr val="accent3">
                <a:hueOff val="0"/>
                <a:satOff val="0"/>
                <a:lumOff val="0"/>
                <a:alphaOff val="0"/>
                <a:tint val="12000"/>
                <a:satMod val="190000"/>
              </a:schemeClr>
            </a:duotone>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dgm:spPr>
      <dgm:extLst>
        <a:ext uri="{E40237B7-FDA0-4F09-8148-C483321AD2D9}">
          <dgm14:cNvPr xmlns:dgm14="http://schemas.microsoft.com/office/drawing/2010/diagram" id="0" name="" descr="Hurdle with solid fill"/>
        </a:ext>
      </dgm:extLst>
    </dgm:pt>
    <dgm:pt modelId="{3B1C4485-269D-4ECE-9013-EB67873B212A}" type="pres">
      <dgm:prSet presAssocID="{1763D49C-F95F-4F3A-9B59-A07B343F8D5C}" presName="spaceRect" presStyleCnt="0"/>
      <dgm:spPr/>
    </dgm:pt>
    <dgm:pt modelId="{6E16A082-A55F-4A64-80E3-C687AFF66DBC}" type="pres">
      <dgm:prSet presAssocID="{1763D49C-F95F-4F3A-9B59-A07B343F8D5C}" presName="textRect" presStyleLbl="revTx" presStyleIdx="0" presStyleCnt="4" custLinFactNeighborX="5805" custLinFactNeighborY="930">
        <dgm:presLayoutVars>
          <dgm:chMax val="1"/>
          <dgm:chPref val="1"/>
        </dgm:presLayoutVars>
      </dgm:prSet>
      <dgm:spPr/>
    </dgm:pt>
    <dgm:pt modelId="{717FB86D-9E7C-4916-ADAE-C7AA38488057}" type="pres">
      <dgm:prSet presAssocID="{F1922DDC-B94C-40C4-8B0F-81E294B71875}" presName="sibTrans" presStyleCnt="0"/>
      <dgm:spPr/>
    </dgm:pt>
    <dgm:pt modelId="{2E775ED0-4620-488E-BFAF-1FEE42F216B7}" type="pres">
      <dgm:prSet presAssocID="{C810DD30-1837-4E9A-BE39-E74A01C36DEE}" presName="compNode" presStyleCnt="0"/>
      <dgm:spPr/>
    </dgm:pt>
    <dgm:pt modelId="{368261EF-975A-4290-87BD-595F8511741E}" type="pres">
      <dgm:prSet presAssocID="{C810DD30-1837-4E9A-BE39-E74A01C36DEE}" presName="iconRect" presStyleLbl="node1" presStyleIdx="1" presStyleCnt="4"/>
      <dgm:spPr>
        <a:blipFill>
          <a:blip xmlns:r="http://schemas.openxmlformats.org/officeDocument/2006/relationships" r:embed="rId3">
            <a:duotone>
              <a:schemeClr val="accent3">
                <a:hueOff val="1126616"/>
                <a:satOff val="-3715"/>
                <a:lumOff val="1895"/>
                <a:alphaOff val="0"/>
                <a:shade val="20000"/>
                <a:satMod val="200000"/>
              </a:schemeClr>
              <a:schemeClr val="accent3">
                <a:hueOff val="1126616"/>
                <a:satOff val="-3715"/>
                <a:lumOff val="1895"/>
                <a:alphaOff val="0"/>
                <a:tint val="12000"/>
                <a:satMod val="190000"/>
              </a:schemeClr>
            </a:duotone>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Thumbs Up Sign"/>
        </a:ext>
      </dgm:extLst>
    </dgm:pt>
    <dgm:pt modelId="{F69A8E5A-65ED-463B-9A25-C2434E65D5CA}" type="pres">
      <dgm:prSet presAssocID="{C810DD30-1837-4E9A-BE39-E74A01C36DEE}" presName="spaceRect" presStyleCnt="0"/>
      <dgm:spPr/>
    </dgm:pt>
    <dgm:pt modelId="{640A2BC1-D45E-4383-BEFD-6A00A08B3C61}" type="pres">
      <dgm:prSet presAssocID="{C810DD30-1837-4E9A-BE39-E74A01C36DEE}" presName="textRect" presStyleLbl="revTx" presStyleIdx="1" presStyleCnt="4" custScaleY="130908" custLinFactNeighborX="-2554" custLinFactNeighborY="25458">
        <dgm:presLayoutVars>
          <dgm:chMax val="1"/>
          <dgm:chPref val="1"/>
        </dgm:presLayoutVars>
      </dgm:prSet>
      <dgm:spPr/>
    </dgm:pt>
    <dgm:pt modelId="{BD7BB28A-D14F-48F8-889F-574C635E6747}" type="pres">
      <dgm:prSet presAssocID="{A09EE4EF-3328-4B1A-A608-B3759E1EBE11}" presName="sibTrans" presStyleCnt="0"/>
      <dgm:spPr/>
    </dgm:pt>
    <dgm:pt modelId="{58B115BC-E929-46DD-8463-E7872A7A8B29}" type="pres">
      <dgm:prSet presAssocID="{CB7A3EC0-E867-42C5-91C9-B5B1FF399F12}" presName="compNode" presStyleCnt="0"/>
      <dgm:spPr/>
    </dgm:pt>
    <dgm:pt modelId="{E0464FFB-2708-40FA-9779-422965679E05}" type="pres">
      <dgm:prSet presAssocID="{CB7A3EC0-E867-42C5-91C9-B5B1FF399F12}" presName="iconRect" presStyleLbl="node1" presStyleIdx="2" presStyleCnt="4"/>
      <dgm:spPr>
        <a:blipFill>
          <a:blip xmlns:r="http://schemas.openxmlformats.org/officeDocument/2006/relationships" r:embed="rId5">
            <a:duotone>
              <a:schemeClr val="accent3">
                <a:hueOff val="2253232"/>
                <a:satOff val="-7430"/>
                <a:lumOff val="3790"/>
                <a:alphaOff val="0"/>
                <a:shade val="20000"/>
                <a:satMod val="200000"/>
              </a:schemeClr>
              <a:schemeClr val="accent3">
                <a:hueOff val="2253232"/>
                <a:satOff val="-7430"/>
                <a:lumOff val="3790"/>
                <a:alphaOff val="0"/>
                <a:tint val="12000"/>
                <a:satMod val="190000"/>
              </a:schemeClr>
            </a:duotone>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Head with Gears"/>
        </a:ext>
      </dgm:extLst>
    </dgm:pt>
    <dgm:pt modelId="{C161B8A1-2476-48CD-87F0-D98FDA56A767}" type="pres">
      <dgm:prSet presAssocID="{CB7A3EC0-E867-42C5-91C9-B5B1FF399F12}" presName="spaceRect" presStyleCnt="0"/>
      <dgm:spPr/>
    </dgm:pt>
    <dgm:pt modelId="{636805F3-0124-42D1-B36B-421BF84A1148}" type="pres">
      <dgm:prSet presAssocID="{CB7A3EC0-E867-42C5-91C9-B5B1FF399F12}" presName="textRect" presStyleLbl="revTx" presStyleIdx="2" presStyleCnt="4">
        <dgm:presLayoutVars>
          <dgm:chMax val="1"/>
          <dgm:chPref val="1"/>
        </dgm:presLayoutVars>
      </dgm:prSet>
      <dgm:spPr/>
    </dgm:pt>
    <dgm:pt modelId="{53C5857E-D125-40D6-93EC-B13B405BCF2A}" type="pres">
      <dgm:prSet presAssocID="{1DBA7CEF-7E2E-48EA-B816-8C0E86FA50CD}" presName="sibTrans" presStyleCnt="0"/>
      <dgm:spPr/>
    </dgm:pt>
    <dgm:pt modelId="{575AF96F-D9E3-4572-A9CE-26EB3301DDD6}" type="pres">
      <dgm:prSet presAssocID="{3CFCD07A-57A9-4DA2-AE1C-1C3706A82691}" presName="compNode" presStyleCnt="0"/>
      <dgm:spPr/>
    </dgm:pt>
    <dgm:pt modelId="{644FE3BB-E31A-43E7-9290-0F3DAF431DAB}" type="pres">
      <dgm:prSet presAssocID="{3CFCD07A-57A9-4DA2-AE1C-1C3706A82691}" presName="iconRect" presStyleLbl="node1" presStyleIdx="3" presStyleCnt="4"/>
      <dgm:spPr>
        <a:blipFill>
          <a:blip xmlns:r="http://schemas.openxmlformats.org/officeDocument/2006/relationships" r:embed="rId7">
            <a:duotone>
              <a:schemeClr val="accent3">
                <a:hueOff val="3379848"/>
                <a:satOff val="-11145"/>
                <a:lumOff val="5685"/>
                <a:alphaOff val="0"/>
                <a:shade val="20000"/>
                <a:satMod val="200000"/>
              </a:schemeClr>
              <a:schemeClr val="accent3">
                <a:hueOff val="3379848"/>
                <a:satOff val="-11145"/>
                <a:lumOff val="5685"/>
                <a:alphaOff val="0"/>
                <a:tint val="12000"/>
                <a:satMod val="190000"/>
              </a:schemeClr>
            </a:duotone>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dgm:spPr>
      <dgm:extLst>
        <a:ext uri="{E40237B7-FDA0-4F09-8148-C483321AD2D9}">
          <dgm14:cNvPr xmlns:dgm14="http://schemas.microsoft.com/office/drawing/2010/diagram" id="0" name="" descr="Bullseye"/>
        </a:ext>
      </dgm:extLst>
    </dgm:pt>
    <dgm:pt modelId="{D7A2B9FA-ECCF-40DD-9232-0C153349E596}" type="pres">
      <dgm:prSet presAssocID="{3CFCD07A-57A9-4DA2-AE1C-1C3706A82691}" presName="spaceRect" presStyleCnt="0"/>
      <dgm:spPr/>
    </dgm:pt>
    <dgm:pt modelId="{663B8A12-0424-412E-901F-232111A8E3B8}" type="pres">
      <dgm:prSet presAssocID="{3CFCD07A-57A9-4DA2-AE1C-1C3706A82691}" presName="textRect" presStyleLbl="revTx" presStyleIdx="3" presStyleCnt="4" custScaleX="107902">
        <dgm:presLayoutVars>
          <dgm:chMax val="1"/>
          <dgm:chPref val="1"/>
        </dgm:presLayoutVars>
      </dgm:prSet>
      <dgm:spPr/>
    </dgm:pt>
  </dgm:ptLst>
  <dgm:cxnLst>
    <dgm:cxn modelId="{026C5309-EE7A-4174-9D64-4001314050E0}" type="presOf" srcId="{3CFCD07A-57A9-4DA2-AE1C-1C3706A82691}" destId="{663B8A12-0424-412E-901F-232111A8E3B8}" srcOrd="0" destOrd="0" presId="urn:microsoft.com/office/officeart/2018/2/layout/IconLabelList"/>
    <dgm:cxn modelId="{FEAAEC32-087E-48CC-9E15-99A6FDE03973}" srcId="{4108E931-8830-4F2E-838A-CEE2C94D1D4B}" destId="{C810DD30-1837-4E9A-BE39-E74A01C36DEE}" srcOrd="1" destOrd="0" parTransId="{14580DA0-EEA6-4FDD-917D-DDBB8FE9C89E}" sibTransId="{A09EE4EF-3328-4B1A-A608-B3759E1EBE11}"/>
    <dgm:cxn modelId="{2D109779-1A9F-4608-8AA1-A59EE87B1018}" srcId="{4108E931-8830-4F2E-838A-CEE2C94D1D4B}" destId="{CB7A3EC0-E867-42C5-91C9-B5B1FF399F12}" srcOrd="2" destOrd="0" parTransId="{6F4B67AD-BF1A-4AA3-B789-7F08E0F7D0BE}" sibTransId="{1DBA7CEF-7E2E-48EA-B816-8C0E86FA50CD}"/>
    <dgm:cxn modelId="{C28C897D-0A43-4DFF-9958-71BC96E48DA4}" srcId="{4108E931-8830-4F2E-838A-CEE2C94D1D4B}" destId="{3CFCD07A-57A9-4DA2-AE1C-1C3706A82691}" srcOrd="3" destOrd="0" parTransId="{5824C9AE-26F8-4551-BE6C-90B2138C7D37}" sibTransId="{D8EFFC79-5CA2-48BF-B61D-E67831098A61}"/>
    <dgm:cxn modelId="{90E37096-929E-4C34-AC28-FF3090E6E5EC}" type="presOf" srcId="{4108E931-8830-4F2E-838A-CEE2C94D1D4B}" destId="{6C32B331-52D0-424C-BBF1-72208610DE24}" srcOrd="0" destOrd="0" presId="urn:microsoft.com/office/officeart/2018/2/layout/IconLabelList"/>
    <dgm:cxn modelId="{FFAF06AE-C557-4946-B95E-A680A292292F}" srcId="{4108E931-8830-4F2E-838A-CEE2C94D1D4B}" destId="{1763D49C-F95F-4F3A-9B59-A07B343F8D5C}" srcOrd="0" destOrd="0" parTransId="{247E3FD2-FCCC-4113-885C-838677A05BBB}" sibTransId="{F1922DDC-B94C-40C4-8B0F-81E294B71875}"/>
    <dgm:cxn modelId="{7D7DE0B9-3F8B-47C6-894C-EF2D44A27194}" type="presOf" srcId="{CB7A3EC0-E867-42C5-91C9-B5B1FF399F12}" destId="{636805F3-0124-42D1-B36B-421BF84A1148}" srcOrd="0" destOrd="0" presId="urn:microsoft.com/office/officeart/2018/2/layout/IconLabelList"/>
    <dgm:cxn modelId="{4632EFD5-942A-4C36-B20F-C74B7DCE34E3}" type="presOf" srcId="{C810DD30-1837-4E9A-BE39-E74A01C36DEE}" destId="{640A2BC1-D45E-4383-BEFD-6A00A08B3C61}" srcOrd="0" destOrd="0" presId="urn:microsoft.com/office/officeart/2018/2/layout/IconLabelList"/>
    <dgm:cxn modelId="{469FFED5-D104-4F28-A516-68B3D9771111}" type="presOf" srcId="{1763D49C-F95F-4F3A-9B59-A07B343F8D5C}" destId="{6E16A082-A55F-4A64-80E3-C687AFF66DBC}" srcOrd="0" destOrd="0" presId="urn:microsoft.com/office/officeart/2018/2/layout/IconLabelList"/>
    <dgm:cxn modelId="{BF2D71FD-C6F1-4731-8CA0-8C394EBBC452}" type="presParOf" srcId="{6C32B331-52D0-424C-BBF1-72208610DE24}" destId="{908973B4-051D-46C4-A6E5-981146E0986F}" srcOrd="0" destOrd="0" presId="urn:microsoft.com/office/officeart/2018/2/layout/IconLabelList"/>
    <dgm:cxn modelId="{0855864A-F754-43BD-AA6E-458DEEC14462}" type="presParOf" srcId="{908973B4-051D-46C4-A6E5-981146E0986F}" destId="{208629C2-B193-4A8C-9BCB-5D90E81AF97C}" srcOrd="0" destOrd="0" presId="urn:microsoft.com/office/officeart/2018/2/layout/IconLabelList"/>
    <dgm:cxn modelId="{5B5B9B76-2D00-4EEA-B96C-135121CC2385}" type="presParOf" srcId="{908973B4-051D-46C4-A6E5-981146E0986F}" destId="{3B1C4485-269D-4ECE-9013-EB67873B212A}" srcOrd="1" destOrd="0" presId="urn:microsoft.com/office/officeart/2018/2/layout/IconLabelList"/>
    <dgm:cxn modelId="{AA81F250-4631-4622-9BA8-8798397170EF}" type="presParOf" srcId="{908973B4-051D-46C4-A6E5-981146E0986F}" destId="{6E16A082-A55F-4A64-80E3-C687AFF66DBC}" srcOrd="2" destOrd="0" presId="urn:microsoft.com/office/officeart/2018/2/layout/IconLabelList"/>
    <dgm:cxn modelId="{8CD874BB-2E96-4510-83BF-77C9B57C6028}" type="presParOf" srcId="{6C32B331-52D0-424C-BBF1-72208610DE24}" destId="{717FB86D-9E7C-4916-ADAE-C7AA38488057}" srcOrd="1" destOrd="0" presId="urn:microsoft.com/office/officeart/2018/2/layout/IconLabelList"/>
    <dgm:cxn modelId="{C04FDB94-978A-43AE-944E-9A04033B15C5}" type="presParOf" srcId="{6C32B331-52D0-424C-BBF1-72208610DE24}" destId="{2E775ED0-4620-488E-BFAF-1FEE42F216B7}" srcOrd="2" destOrd="0" presId="urn:microsoft.com/office/officeart/2018/2/layout/IconLabelList"/>
    <dgm:cxn modelId="{9D29D3AA-7216-44CD-A99E-FAB7E04152D2}" type="presParOf" srcId="{2E775ED0-4620-488E-BFAF-1FEE42F216B7}" destId="{368261EF-975A-4290-87BD-595F8511741E}" srcOrd="0" destOrd="0" presId="urn:microsoft.com/office/officeart/2018/2/layout/IconLabelList"/>
    <dgm:cxn modelId="{9784E655-7828-40A1-9A75-DF3A5FCF07E2}" type="presParOf" srcId="{2E775ED0-4620-488E-BFAF-1FEE42F216B7}" destId="{F69A8E5A-65ED-463B-9A25-C2434E65D5CA}" srcOrd="1" destOrd="0" presId="urn:microsoft.com/office/officeart/2018/2/layout/IconLabelList"/>
    <dgm:cxn modelId="{C6ACC447-FE64-441B-B9BC-D02550492CAE}" type="presParOf" srcId="{2E775ED0-4620-488E-BFAF-1FEE42F216B7}" destId="{640A2BC1-D45E-4383-BEFD-6A00A08B3C61}" srcOrd="2" destOrd="0" presId="urn:microsoft.com/office/officeart/2018/2/layout/IconLabelList"/>
    <dgm:cxn modelId="{96F2A24D-1A43-42C0-B2F2-7AC960C2C8E1}" type="presParOf" srcId="{6C32B331-52D0-424C-BBF1-72208610DE24}" destId="{BD7BB28A-D14F-48F8-889F-574C635E6747}" srcOrd="3" destOrd="0" presId="urn:microsoft.com/office/officeart/2018/2/layout/IconLabelList"/>
    <dgm:cxn modelId="{C990523F-705C-499E-B000-7052C8FB41FD}" type="presParOf" srcId="{6C32B331-52D0-424C-BBF1-72208610DE24}" destId="{58B115BC-E929-46DD-8463-E7872A7A8B29}" srcOrd="4" destOrd="0" presId="urn:microsoft.com/office/officeart/2018/2/layout/IconLabelList"/>
    <dgm:cxn modelId="{ABDF0119-7090-4162-8BAB-41FA6FF6E314}" type="presParOf" srcId="{58B115BC-E929-46DD-8463-E7872A7A8B29}" destId="{E0464FFB-2708-40FA-9779-422965679E05}" srcOrd="0" destOrd="0" presId="urn:microsoft.com/office/officeart/2018/2/layout/IconLabelList"/>
    <dgm:cxn modelId="{BF3C21D4-0225-477A-AF3B-619451DD53A8}" type="presParOf" srcId="{58B115BC-E929-46DD-8463-E7872A7A8B29}" destId="{C161B8A1-2476-48CD-87F0-D98FDA56A767}" srcOrd="1" destOrd="0" presId="urn:microsoft.com/office/officeart/2018/2/layout/IconLabelList"/>
    <dgm:cxn modelId="{5421165D-02D9-4958-BF0A-CDBAB8D6382C}" type="presParOf" srcId="{58B115BC-E929-46DD-8463-E7872A7A8B29}" destId="{636805F3-0124-42D1-B36B-421BF84A1148}" srcOrd="2" destOrd="0" presId="urn:microsoft.com/office/officeart/2018/2/layout/IconLabelList"/>
    <dgm:cxn modelId="{B41D474D-E112-434B-B32B-583BBAD5E497}" type="presParOf" srcId="{6C32B331-52D0-424C-BBF1-72208610DE24}" destId="{53C5857E-D125-40D6-93EC-B13B405BCF2A}" srcOrd="5" destOrd="0" presId="urn:microsoft.com/office/officeart/2018/2/layout/IconLabelList"/>
    <dgm:cxn modelId="{C515C09E-3474-4E1D-BC0D-4F380000B1A4}" type="presParOf" srcId="{6C32B331-52D0-424C-BBF1-72208610DE24}" destId="{575AF96F-D9E3-4572-A9CE-26EB3301DDD6}" srcOrd="6" destOrd="0" presId="urn:microsoft.com/office/officeart/2018/2/layout/IconLabelList"/>
    <dgm:cxn modelId="{8E351F83-9A70-48C1-BAAC-D42A37CF18FA}" type="presParOf" srcId="{575AF96F-D9E3-4572-A9CE-26EB3301DDD6}" destId="{644FE3BB-E31A-43E7-9290-0F3DAF431DAB}" srcOrd="0" destOrd="0" presId="urn:microsoft.com/office/officeart/2018/2/layout/IconLabelList"/>
    <dgm:cxn modelId="{C3BE91B4-84AA-4AE0-897D-D3913ED97615}" type="presParOf" srcId="{575AF96F-D9E3-4572-A9CE-26EB3301DDD6}" destId="{D7A2B9FA-ECCF-40DD-9232-0C153349E596}" srcOrd="1" destOrd="0" presId="urn:microsoft.com/office/officeart/2018/2/layout/IconLabelList"/>
    <dgm:cxn modelId="{830C350A-C148-455D-BED5-6CD8D53591F3}" type="presParOf" srcId="{575AF96F-D9E3-4572-A9CE-26EB3301DDD6}" destId="{663B8A12-0424-412E-901F-232111A8E3B8}" srcOrd="2" destOrd="0" presId="urn:microsoft.com/office/officeart/2018/2/layout/IconLabelList"/>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BB7E048-BDD4-4265-8B2C-D577F7000CF3}">
      <dsp:nvSpPr>
        <dsp:cNvPr id="0" name=""/>
        <dsp:cNvSpPr/>
      </dsp:nvSpPr>
      <dsp:spPr>
        <a:xfrm>
          <a:off x="1283" y="1007554"/>
          <a:ext cx="4672458" cy="2336229"/>
        </a:xfrm>
        <a:prstGeom prst="roundRect">
          <a:avLst>
            <a:gd name="adj" fmla="val 10000"/>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23825" tIns="82550" rIns="123825" bIns="82550" numCol="1" spcCol="1270" anchor="ctr" anchorCtr="0">
          <a:noAutofit/>
        </a:bodyPr>
        <a:lstStyle/>
        <a:p>
          <a:pPr marL="0" lvl="0" indent="0" algn="ctr" defTabSz="2889250">
            <a:lnSpc>
              <a:spcPct val="90000"/>
            </a:lnSpc>
            <a:spcBef>
              <a:spcPct val="0"/>
            </a:spcBef>
            <a:spcAft>
              <a:spcPct val="35000"/>
            </a:spcAft>
            <a:buNone/>
          </a:pPr>
          <a:r>
            <a:rPr lang="en-US" sz="6500" kern="1200" dirty="0">
              <a:latin typeface="Lato" panose="020F0502020204030203" pitchFamily="34" charset="0"/>
            </a:rPr>
            <a:t>I have a question </a:t>
          </a:r>
        </a:p>
      </dsp:txBody>
      <dsp:txXfrm>
        <a:off x="69709" y="1075980"/>
        <a:ext cx="4535606" cy="2199377"/>
      </dsp:txXfrm>
    </dsp:sp>
    <dsp:sp modelId="{9535392F-BA93-4E51-9512-8E0E8801C47F}">
      <dsp:nvSpPr>
        <dsp:cNvPr id="0" name=""/>
        <dsp:cNvSpPr/>
      </dsp:nvSpPr>
      <dsp:spPr>
        <a:xfrm>
          <a:off x="5841857" y="1007554"/>
          <a:ext cx="4672458" cy="2336229"/>
        </a:xfrm>
        <a:prstGeom prst="roundRect">
          <a:avLst>
            <a:gd name="adj" fmla="val 10000"/>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23825" tIns="82550" rIns="123825" bIns="82550" numCol="1" spcCol="1270" anchor="ctr" anchorCtr="0">
          <a:noAutofit/>
        </a:bodyPr>
        <a:lstStyle/>
        <a:p>
          <a:pPr marL="0" lvl="0" indent="0" algn="ctr" defTabSz="2889250">
            <a:lnSpc>
              <a:spcPct val="90000"/>
            </a:lnSpc>
            <a:spcBef>
              <a:spcPct val="0"/>
            </a:spcBef>
            <a:spcAft>
              <a:spcPct val="35000"/>
            </a:spcAft>
            <a:buNone/>
          </a:pPr>
          <a:r>
            <a:rPr lang="en-US" sz="6500" kern="1200" dirty="0">
              <a:latin typeface="Lato" panose="020F0502020204030203" pitchFamily="34" charset="0"/>
            </a:rPr>
            <a:t>400%</a:t>
          </a:r>
        </a:p>
      </dsp:txBody>
      <dsp:txXfrm>
        <a:off x="5910283" y="1075980"/>
        <a:ext cx="4535606" cy="219937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08629C2-B193-4A8C-9BCB-5D90E81AF97C}">
      <dsp:nvSpPr>
        <dsp:cNvPr id="0" name=""/>
        <dsp:cNvSpPr/>
      </dsp:nvSpPr>
      <dsp:spPr>
        <a:xfrm>
          <a:off x="1067253" y="1336943"/>
          <a:ext cx="1097484" cy="1097484"/>
        </a:xfrm>
        <a:prstGeom prst="rect">
          <a:avLst/>
        </a:prstGeom>
        <a:blipFill>
          <a:blip xmlns:r="http://schemas.openxmlformats.org/officeDocument/2006/relationships" r:embed="rId1">
            <a:duotone>
              <a:schemeClr val="accent3">
                <a:hueOff val="0"/>
                <a:satOff val="0"/>
                <a:lumOff val="0"/>
                <a:alphaOff val="0"/>
                <a:shade val="20000"/>
                <a:satMod val="200000"/>
              </a:schemeClr>
              <a:schemeClr val="accent3">
                <a:hueOff val="0"/>
                <a:satOff val="0"/>
                <a:lumOff val="0"/>
                <a:alphaOff val="0"/>
                <a:tint val="12000"/>
                <a:satMod val="190000"/>
              </a:schemeClr>
            </a:duotone>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6E16A082-A55F-4A64-80E3-C687AFF66DBC}">
      <dsp:nvSpPr>
        <dsp:cNvPr id="0" name=""/>
        <dsp:cNvSpPr/>
      </dsp:nvSpPr>
      <dsp:spPr>
        <a:xfrm>
          <a:off x="538144" y="2766250"/>
          <a:ext cx="2438854" cy="742500"/>
        </a:xfrm>
        <a:prstGeom prst="rect">
          <a:avLst/>
        </a:prstGeom>
        <a:noFill/>
        <a:ln w="6350" cap="flat" cmpd="sng" algn="ctr">
          <a:solidFill>
            <a:schemeClr val="dk1">
              <a:alpha val="0"/>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66800">
            <a:lnSpc>
              <a:spcPct val="100000"/>
            </a:lnSpc>
            <a:spcBef>
              <a:spcPct val="0"/>
            </a:spcBef>
            <a:spcAft>
              <a:spcPct val="35000"/>
            </a:spcAft>
            <a:buNone/>
          </a:pPr>
          <a:r>
            <a:rPr lang="en-US" sz="2400" kern="1200" dirty="0">
              <a:latin typeface="Lato" panose="020F0502020204030203" pitchFamily="34" charset="0"/>
            </a:rPr>
            <a:t>Engagement Challenges </a:t>
          </a:r>
        </a:p>
      </dsp:txBody>
      <dsp:txXfrm>
        <a:off x="538144" y="2766250"/>
        <a:ext cx="2438854" cy="742500"/>
      </dsp:txXfrm>
    </dsp:sp>
    <dsp:sp modelId="{368261EF-975A-4290-87BD-595F8511741E}">
      <dsp:nvSpPr>
        <dsp:cNvPr id="0" name=""/>
        <dsp:cNvSpPr/>
      </dsp:nvSpPr>
      <dsp:spPr>
        <a:xfrm>
          <a:off x="3932908" y="1279570"/>
          <a:ext cx="1097484" cy="1097484"/>
        </a:xfrm>
        <a:prstGeom prst="rect">
          <a:avLst/>
        </a:prstGeom>
        <a:blipFill>
          <a:blip xmlns:r="http://schemas.openxmlformats.org/officeDocument/2006/relationships" r:embed="rId3">
            <a:duotone>
              <a:schemeClr val="accent3">
                <a:hueOff val="1126616"/>
                <a:satOff val="-3715"/>
                <a:lumOff val="1895"/>
                <a:alphaOff val="0"/>
                <a:shade val="20000"/>
                <a:satMod val="200000"/>
              </a:schemeClr>
              <a:schemeClr val="accent3">
                <a:hueOff val="1126616"/>
                <a:satOff val="-3715"/>
                <a:lumOff val="1895"/>
                <a:alphaOff val="0"/>
                <a:tint val="12000"/>
                <a:satMod val="190000"/>
              </a:schemeClr>
            </a:duotone>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640A2BC1-D45E-4383-BEFD-6A00A08B3C61}">
      <dsp:nvSpPr>
        <dsp:cNvPr id="0" name=""/>
        <dsp:cNvSpPr/>
      </dsp:nvSpPr>
      <dsp:spPr>
        <a:xfrm>
          <a:off x="3199934" y="2776252"/>
          <a:ext cx="2438854" cy="971991"/>
        </a:xfrm>
        <a:prstGeom prst="rect">
          <a:avLst/>
        </a:prstGeom>
        <a:noFill/>
        <a:ln w="6350" cap="flat" cmpd="sng" algn="ctr">
          <a:solidFill>
            <a:schemeClr val="dk1">
              <a:alpha val="0"/>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66800">
            <a:lnSpc>
              <a:spcPct val="100000"/>
            </a:lnSpc>
            <a:spcBef>
              <a:spcPct val="0"/>
            </a:spcBef>
            <a:spcAft>
              <a:spcPct val="35000"/>
            </a:spcAft>
            <a:buNone/>
          </a:pPr>
          <a:r>
            <a:rPr lang="en-US" sz="2400" kern="1200" dirty="0">
              <a:latin typeface="Lato" panose="020F0502020204030203" pitchFamily="34" charset="0"/>
            </a:rPr>
            <a:t>What Works</a:t>
          </a:r>
        </a:p>
      </dsp:txBody>
      <dsp:txXfrm>
        <a:off x="3199934" y="2776252"/>
        <a:ext cx="2438854" cy="971991"/>
      </dsp:txXfrm>
    </dsp:sp>
    <dsp:sp modelId="{E0464FFB-2708-40FA-9779-422965679E05}">
      <dsp:nvSpPr>
        <dsp:cNvPr id="0" name=""/>
        <dsp:cNvSpPr/>
      </dsp:nvSpPr>
      <dsp:spPr>
        <a:xfrm>
          <a:off x="6798562" y="1336943"/>
          <a:ext cx="1097484" cy="1097484"/>
        </a:xfrm>
        <a:prstGeom prst="rect">
          <a:avLst/>
        </a:prstGeom>
        <a:blipFill>
          <a:blip xmlns:r="http://schemas.openxmlformats.org/officeDocument/2006/relationships" r:embed="rId5">
            <a:duotone>
              <a:schemeClr val="accent3">
                <a:hueOff val="2253232"/>
                <a:satOff val="-7430"/>
                <a:lumOff val="3790"/>
                <a:alphaOff val="0"/>
                <a:shade val="20000"/>
                <a:satMod val="200000"/>
              </a:schemeClr>
              <a:schemeClr val="accent3">
                <a:hueOff val="2253232"/>
                <a:satOff val="-7430"/>
                <a:lumOff val="3790"/>
                <a:alphaOff val="0"/>
                <a:tint val="12000"/>
                <a:satMod val="190000"/>
              </a:schemeClr>
            </a:duotone>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636805F3-0124-42D1-B36B-421BF84A1148}">
      <dsp:nvSpPr>
        <dsp:cNvPr id="0" name=""/>
        <dsp:cNvSpPr/>
      </dsp:nvSpPr>
      <dsp:spPr>
        <a:xfrm>
          <a:off x="6127877" y="2759345"/>
          <a:ext cx="2438854" cy="742500"/>
        </a:xfrm>
        <a:prstGeom prst="rect">
          <a:avLst/>
        </a:prstGeom>
        <a:noFill/>
        <a:ln w="6350" cap="flat" cmpd="sng" algn="ctr">
          <a:solidFill>
            <a:schemeClr val="dk1">
              <a:alpha val="0"/>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66800">
            <a:lnSpc>
              <a:spcPct val="100000"/>
            </a:lnSpc>
            <a:spcBef>
              <a:spcPct val="0"/>
            </a:spcBef>
            <a:spcAft>
              <a:spcPct val="35000"/>
            </a:spcAft>
            <a:buNone/>
          </a:pPr>
          <a:r>
            <a:rPr lang="en-US" sz="2400" kern="1200" dirty="0">
              <a:latin typeface="Lato" panose="020F0502020204030203" pitchFamily="34" charset="0"/>
            </a:rPr>
            <a:t>How to Engage</a:t>
          </a:r>
        </a:p>
      </dsp:txBody>
      <dsp:txXfrm>
        <a:off x="6127877" y="2759345"/>
        <a:ext cx="2438854" cy="742500"/>
      </dsp:txXfrm>
    </dsp:sp>
    <dsp:sp modelId="{644FE3BB-E31A-43E7-9290-0F3DAF431DAB}">
      <dsp:nvSpPr>
        <dsp:cNvPr id="0" name=""/>
        <dsp:cNvSpPr/>
      </dsp:nvSpPr>
      <dsp:spPr>
        <a:xfrm>
          <a:off x="9760575" y="1336943"/>
          <a:ext cx="1097484" cy="1097484"/>
        </a:xfrm>
        <a:prstGeom prst="rect">
          <a:avLst/>
        </a:prstGeom>
        <a:blipFill>
          <a:blip xmlns:r="http://schemas.openxmlformats.org/officeDocument/2006/relationships" r:embed="rId7">
            <a:duotone>
              <a:schemeClr val="accent3">
                <a:hueOff val="3379848"/>
                <a:satOff val="-11145"/>
                <a:lumOff val="5685"/>
                <a:alphaOff val="0"/>
                <a:shade val="20000"/>
                <a:satMod val="200000"/>
              </a:schemeClr>
              <a:schemeClr val="accent3">
                <a:hueOff val="3379848"/>
                <a:satOff val="-11145"/>
                <a:lumOff val="5685"/>
                <a:alphaOff val="0"/>
                <a:tint val="12000"/>
                <a:satMod val="190000"/>
              </a:schemeClr>
            </a:duotone>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663B8A12-0424-412E-901F-232111A8E3B8}">
      <dsp:nvSpPr>
        <dsp:cNvPr id="0" name=""/>
        <dsp:cNvSpPr/>
      </dsp:nvSpPr>
      <dsp:spPr>
        <a:xfrm>
          <a:off x="8993531" y="2759345"/>
          <a:ext cx="2631572" cy="742500"/>
        </a:xfrm>
        <a:prstGeom prst="rect">
          <a:avLst/>
        </a:prstGeom>
        <a:noFill/>
        <a:ln w="6350" cap="flat" cmpd="sng" algn="ctr">
          <a:solidFill>
            <a:schemeClr val="dk1">
              <a:alpha val="0"/>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66800">
            <a:lnSpc>
              <a:spcPct val="100000"/>
            </a:lnSpc>
            <a:spcBef>
              <a:spcPct val="0"/>
            </a:spcBef>
            <a:spcAft>
              <a:spcPct val="35000"/>
            </a:spcAft>
            <a:buNone/>
          </a:pPr>
          <a:r>
            <a:rPr lang="en-US" sz="2400" kern="1200" dirty="0">
              <a:latin typeface="Lato" panose="020F0502020204030203" pitchFamily="34" charset="0"/>
            </a:rPr>
            <a:t>Leave Inspired With a Plan</a:t>
          </a:r>
        </a:p>
      </dsp:txBody>
      <dsp:txXfrm>
        <a:off x="8993531" y="2759345"/>
        <a:ext cx="2631572" cy="742500"/>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26833" cy="465797"/>
          </a:xfrm>
          <a:prstGeom prst="rect">
            <a:avLst/>
          </a:prstGeom>
        </p:spPr>
        <p:txBody>
          <a:bodyPr vert="horz" lIns="92958" tIns="46479" rIns="92958" bIns="46479" rtlCol="0"/>
          <a:lstStyle>
            <a:lvl1pPr algn="l">
              <a:defRPr sz="1200"/>
            </a:lvl1pPr>
          </a:lstStyle>
          <a:p>
            <a:endParaRPr lang="en-US"/>
          </a:p>
        </p:txBody>
      </p:sp>
      <p:sp>
        <p:nvSpPr>
          <p:cNvPr id="3" name="Date Placeholder 2"/>
          <p:cNvSpPr>
            <a:spLocks noGrp="1"/>
          </p:cNvSpPr>
          <p:nvPr>
            <p:ph type="dt" idx="1"/>
          </p:nvPr>
        </p:nvSpPr>
        <p:spPr>
          <a:xfrm>
            <a:off x="3956550" y="0"/>
            <a:ext cx="3026833" cy="465797"/>
          </a:xfrm>
          <a:prstGeom prst="rect">
            <a:avLst/>
          </a:prstGeom>
        </p:spPr>
        <p:txBody>
          <a:bodyPr vert="horz" lIns="92958" tIns="46479" rIns="92958" bIns="46479" rtlCol="0"/>
          <a:lstStyle>
            <a:lvl1pPr algn="r">
              <a:defRPr sz="1200"/>
            </a:lvl1pPr>
          </a:lstStyle>
          <a:p>
            <a:fld id="{6F609005-BE3B-4727-A9CC-2043DA6F9AF8}" type="datetimeFigureOut">
              <a:rPr lang="en-US" smtClean="0"/>
              <a:t>10/12/2023</a:t>
            </a:fld>
            <a:endParaRPr lang="en-US"/>
          </a:p>
        </p:txBody>
      </p:sp>
      <p:sp>
        <p:nvSpPr>
          <p:cNvPr id="4" name="Slide Image Placeholder 3"/>
          <p:cNvSpPr>
            <a:spLocks noGrp="1" noRot="1" noChangeAspect="1"/>
          </p:cNvSpPr>
          <p:nvPr>
            <p:ph type="sldImg" idx="2"/>
          </p:nvPr>
        </p:nvSpPr>
        <p:spPr>
          <a:xfrm>
            <a:off x="706438" y="1160463"/>
            <a:ext cx="5572125" cy="3133725"/>
          </a:xfrm>
          <a:prstGeom prst="rect">
            <a:avLst/>
          </a:prstGeom>
          <a:noFill/>
          <a:ln w="12700">
            <a:solidFill>
              <a:prstClr val="black"/>
            </a:solidFill>
          </a:ln>
        </p:spPr>
        <p:txBody>
          <a:bodyPr vert="horz" lIns="92958" tIns="46479" rIns="92958" bIns="46479" rtlCol="0" anchor="ctr"/>
          <a:lstStyle/>
          <a:p>
            <a:endParaRPr lang="en-US"/>
          </a:p>
        </p:txBody>
      </p:sp>
      <p:sp>
        <p:nvSpPr>
          <p:cNvPr id="5" name="Notes Placeholder 4"/>
          <p:cNvSpPr>
            <a:spLocks noGrp="1"/>
          </p:cNvSpPr>
          <p:nvPr>
            <p:ph type="body" sz="quarter" idx="3"/>
          </p:nvPr>
        </p:nvSpPr>
        <p:spPr>
          <a:xfrm>
            <a:off x="698500" y="4467781"/>
            <a:ext cx="5588000" cy="3655457"/>
          </a:xfrm>
          <a:prstGeom prst="rect">
            <a:avLst/>
          </a:prstGeom>
        </p:spPr>
        <p:txBody>
          <a:bodyPr vert="horz" lIns="92958" tIns="46479" rIns="92958" bIns="4647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17904"/>
            <a:ext cx="3026833" cy="465796"/>
          </a:xfrm>
          <a:prstGeom prst="rect">
            <a:avLst/>
          </a:prstGeom>
        </p:spPr>
        <p:txBody>
          <a:bodyPr vert="horz" lIns="92958" tIns="46479" rIns="92958" bIns="46479" rtlCol="0" anchor="b"/>
          <a:lstStyle>
            <a:lvl1pPr algn="l">
              <a:defRPr sz="1200"/>
            </a:lvl1pPr>
          </a:lstStyle>
          <a:p>
            <a:endParaRPr lang="en-US"/>
          </a:p>
        </p:txBody>
      </p:sp>
      <p:sp>
        <p:nvSpPr>
          <p:cNvPr id="7" name="Slide Number Placeholder 6"/>
          <p:cNvSpPr>
            <a:spLocks noGrp="1"/>
          </p:cNvSpPr>
          <p:nvPr>
            <p:ph type="sldNum" sz="quarter" idx="5"/>
          </p:nvPr>
        </p:nvSpPr>
        <p:spPr>
          <a:xfrm>
            <a:off x="3956550" y="8817904"/>
            <a:ext cx="3026833" cy="465796"/>
          </a:xfrm>
          <a:prstGeom prst="rect">
            <a:avLst/>
          </a:prstGeom>
        </p:spPr>
        <p:txBody>
          <a:bodyPr vert="horz" lIns="92958" tIns="46479" rIns="92958" bIns="46479" rtlCol="0" anchor="b"/>
          <a:lstStyle>
            <a:lvl1pPr algn="r">
              <a:defRPr sz="1200"/>
            </a:lvl1pPr>
          </a:lstStyle>
          <a:p>
            <a:fld id="{FD98F0EA-1F1C-41C7-8F48-D89D08D1BD96}" type="slidenum">
              <a:rPr lang="en-US" smtClean="0"/>
              <a:t>‹#›</a:t>
            </a:fld>
            <a:endParaRPr lang="en-US"/>
          </a:p>
        </p:txBody>
      </p:sp>
    </p:spTree>
    <p:extLst>
      <p:ext uri="{BB962C8B-B14F-4D97-AF65-F5344CB8AC3E}">
        <p14:creationId xmlns:p14="http://schemas.microsoft.com/office/powerpoint/2010/main" val="39197648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Who holds keys to motivating students? Some of them? </a:t>
            </a:r>
          </a:p>
          <a:p>
            <a:r>
              <a:rPr lang="en-US" dirty="0"/>
              <a:t>How many noticed students motivation down a bit?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How many of you are feeling overwhelmed and burnt out or uninspired after a bit of covid, remote, too many new things to do and students just don’t seem easy to motivate? </a:t>
            </a:r>
          </a:p>
          <a:p>
            <a:endParaRPr lang="en-US" dirty="0"/>
          </a:p>
        </p:txBody>
      </p:sp>
      <p:sp>
        <p:nvSpPr>
          <p:cNvPr id="4" name="Slide Number Placeholder 3"/>
          <p:cNvSpPr>
            <a:spLocks noGrp="1"/>
          </p:cNvSpPr>
          <p:nvPr>
            <p:ph type="sldNum" sz="quarter" idx="5"/>
          </p:nvPr>
        </p:nvSpPr>
        <p:spPr/>
        <p:txBody>
          <a:bodyPr/>
          <a:lstStyle/>
          <a:p>
            <a:fld id="{FD98F0EA-1F1C-41C7-8F48-D89D08D1BD96}" type="slidenum">
              <a:rPr lang="en-US" smtClean="0"/>
              <a:t>1</a:t>
            </a:fld>
            <a:endParaRPr lang="en-US"/>
          </a:p>
        </p:txBody>
      </p:sp>
    </p:spTree>
    <p:extLst>
      <p:ext uri="{BB962C8B-B14F-4D97-AF65-F5344CB8AC3E}">
        <p14:creationId xmlns:p14="http://schemas.microsoft.com/office/powerpoint/2010/main" val="26066413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what % has class time student trips to that bathroom trips gone up? </a:t>
            </a:r>
          </a:p>
          <a:p>
            <a:endParaRPr lang="en-US" dirty="0"/>
          </a:p>
          <a:p>
            <a:r>
              <a:rPr lang="en-US" dirty="0"/>
              <a:t>This is a made up stat. </a:t>
            </a:r>
          </a:p>
        </p:txBody>
      </p:sp>
      <p:sp>
        <p:nvSpPr>
          <p:cNvPr id="4" name="Slide Number Placeholder 3"/>
          <p:cNvSpPr>
            <a:spLocks noGrp="1"/>
          </p:cNvSpPr>
          <p:nvPr>
            <p:ph type="sldNum" sz="quarter" idx="5"/>
          </p:nvPr>
        </p:nvSpPr>
        <p:spPr/>
        <p:txBody>
          <a:bodyPr/>
          <a:lstStyle/>
          <a:p>
            <a:fld id="{BE748753-699A-473A-986A-5FCD09DE6233}" type="slidenum">
              <a:rPr lang="en-US" smtClean="0"/>
              <a:t>2</a:t>
            </a:fld>
            <a:endParaRPr lang="en-US"/>
          </a:p>
        </p:txBody>
      </p:sp>
    </p:spTree>
    <p:extLst>
      <p:ext uri="{BB962C8B-B14F-4D97-AF65-F5344CB8AC3E}">
        <p14:creationId xmlns:p14="http://schemas.microsoft.com/office/powerpoint/2010/main" val="6342390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dirty="0"/>
              <a:t>Struggles women face, why you should hire them anyway, how to support them</a:t>
            </a:r>
          </a:p>
          <a:p>
            <a:endParaRPr lang="en-US" dirty="0"/>
          </a:p>
        </p:txBody>
      </p:sp>
      <p:sp>
        <p:nvSpPr>
          <p:cNvPr id="4" name="Slide Number Placeholder 3"/>
          <p:cNvSpPr>
            <a:spLocks noGrp="1"/>
          </p:cNvSpPr>
          <p:nvPr>
            <p:ph type="sldNum" sz="quarter" idx="5"/>
          </p:nvPr>
        </p:nvSpPr>
        <p:spPr/>
        <p:txBody>
          <a:bodyPr/>
          <a:lstStyle/>
          <a:p>
            <a:fld id="{BE748753-699A-473A-986A-5FCD09DE6233}" type="slidenum">
              <a:rPr lang="en-US" smtClean="0"/>
              <a:t>3</a:t>
            </a:fld>
            <a:endParaRPr lang="en-US"/>
          </a:p>
        </p:txBody>
      </p:sp>
    </p:spTree>
    <p:extLst>
      <p:ext uri="{BB962C8B-B14F-4D97-AF65-F5344CB8AC3E}">
        <p14:creationId xmlns:p14="http://schemas.microsoft.com/office/powerpoint/2010/main" val="7230672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Oh, yeah… educators are dealing with a lot… let’s talk about it. </a:t>
            </a:r>
          </a:p>
        </p:txBody>
      </p:sp>
      <p:sp>
        <p:nvSpPr>
          <p:cNvPr id="4" name="Slide Number Placeholder 3"/>
          <p:cNvSpPr>
            <a:spLocks noGrp="1"/>
          </p:cNvSpPr>
          <p:nvPr>
            <p:ph type="sldNum" sz="quarter" idx="5"/>
          </p:nvPr>
        </p:nvSpPr>
        <p:spPr/>
        <p:txBody>
          <a:bodyPr/>
          <a:lstStyle/>
          <a:p>
            <a:fld id="{FD98F0EA-1F1C-41C7-8F48-D89D08D1BD96}" type="slidenum">
              <a:rPr lang="en-US" smtClean="0"/>
              <a:t>4</a:t>
            </a:fld>
            <a:endParaRPr lang="en-US"/>
          </a:p>
        </p:txBody>
      </p:sp>
    </p:spTree>
    <p:extLst>
      <p:ext uri="{BB962C8B-B14F-4D97-AF65-F5344CB8AC3E}">
        <p14:creationId xmlns:p14="http://schemas.microsoft.com/office/powerpoint/2010/main" val="14074305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latin typeface="Lato" panose="020F0502020204030203" pitchFamily="34" charset="0"/>
              </a:rPr>
              <a:t>We have to be all of these things to all of these people and we are feeling exhausted to inspire</a:t>
            </a:r>
            <a:endParaRPr lang="en-US" sz="1200" dirty="0">
              <a:solidFill>
                <a:srgbClr val="FFFFFF"/>
              </a:solidFill>
            </a:endParaRPr>
          </a:p>
          <a:p>
            <a:endParaRPr lang="en-US" dirty="0"/>
          </a:p>
        </p:txBody>
      </p:sp>
      <p:sp>
        <p:nvSpPr>
          <p:cNvPr id="4" name="Slide Number Placeholder 3"/>
          <p:cNvSpPr>
            <a:spLocks noGrp="1"/>
          </p:cNvSpPr>
          <p:nvPr>
            <p:ph type="sldNum" sz="quarter" idx="5"/>
          </p:nvPr>
        </p:nvSpPr>
        <p:spPr/>
        <p:txBody>
          <a:bodyPr/>
          <a:lstStyle/>
          <a:p>
            <a:fld id="{FD98F0EA-1F1C-41C7-8F48-D89D08D1BD96}" type="slidenum">
              <a:rPr lang="en-US" smtClean="0"/>
              <a:t>5</a:t>
            </a:fld>
            <a:endParaRPr lang="en-US"/>
          </a:p>
        </p:txBody>
      </p:sp>
    </p:spTree>
    <p:extLst>
      <p:ext uri="{BB962C8B-B14F-4D97-AF65-F5344CB8AC3E}">
        <p14:creationId xmlns:p14="http://schemas.microsoft.com/office/powerpoint/2010/main" val="29820198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we need to remember these things don’t work and it is a good idea to get away from them</a:t>
            </a:r>
          </a:p>
          <a:p>
            <a:endParaRPr lang="en-US" dirty="0"/>
          </a:p>
        </p:txBody>
      </p:sp>
      <p:sp>
        <p:nvSpPr>
          <p:cNvPr id="4" name="Slide Number Placeholder 3"/>
          <p:cNvSpPr>
            <a:spLocks noGrp="1"/>
          </p:cNvSpPr>
          <p:nvPr>
            <p:ph type="sldNum" sz="quarter" idx="5"/>
          </p:nvPr>
        </p:nvSpPr>
        <p:spPr/>
        <p:txBody>
          <a:bodyPr/>
          <a:lstStyle/>
          <a:p>
            <a:fld id="{FD98F0EA-1F1C-41C7-8F48-D89D08D1BD96}" type="slidenum">
              <a:rPr lang="en-US" smtClean="0"/>
              <a:t>6</a:t>
            </a:fld>
            <a:endParaRPr lang="en-US"/>
          </a:p>
        </p:txBody>
      </p:sp>
    </p:spTree>
    <p:extLst>
      <p:ext uri="{BB962C8B-B14F-4D97-AF65-F5344CB8AC3E}">
        <p14:creationId xmlns:p14="http://schemas.microsoft.com/office/powerpoint/2010/main" val="35409027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D98F0EA-1F1C-41C7-8F48-D89D08D1BD96}" type="slidenum">
              <a:rPr lang="en-US" smtClean="0"/>
              <a:t>7</a:t>
            </a:fld>
            <a:endParaRPr lang="en-US"/>
          </a:p>
        </p:txBody>
      </p:sp>
    </p:spTree>
    <p:extLst>
      <p:ext uri="{BB962C8B-B14F-4D97-AF65-F5344CB8AC3E}">
        <p14:creationId xmlns:p14="http://schemas.microsoft.com/office/powerpoint/2010/main" val="40674172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MORE THAT DIDN’T WORK BUT I HAD FUN</a:t>
            </a:r>
          </a:p>
          <a:p>
            <a:r>
              <a:rPr lang="en-US" dirty="0"/>
              <a:t>TIKTOK TO ENGAGE- CONSISTENCY, LOADS OF WORK, I GOT THEM Yikes</a:t>
            </a:r>
          </a:p>
          <a:p>
            <a:r>
              <a:rPr lang="en-US" dirty="0"/>
              <a:t>Content worked better on </a:t>
            </a:r>
            <a:r>
              <a:rPr lang="en-US" dirty="0" err="1"/>
              <a:t>LInkedIN</a:t>
            </a:r>
            <a:endParaRPr lang="en-US" dirty="0"/>
          </a:p>
        </p:txBody>
      </p:sp>
      <p:sp>
        <p:nvSpPr>
          <p:cNvPr id="4" name="Slide Number Placeholder 3"/>
          <p:cNvSpPr>
            <a:spLocks noGrp="1"/>
          </p:cNvSpPr>
          <p:nvPr>
            <p:ph type="sldNum" sz="quarter" idx="5"/>
          </p:nvPr>
        </p:nvSpPr>
        <p:spPr/>
        <p:txBody>
          <a:bodyPr/>
          <a:lstStyle/>
          <a:p>
            <a:fld id="{FD98F0EA-1F1C-41C7-8F48-D89D08D1BD96}" type="slidenum">
              <a:rPr lang="en-US" smtClean="0"/>
              <a:t>8</a:t>
            </a:fld>
            <a:endParaRPr lang="en-US"/>
          </a:p>
        </p:txBody>
      </p:sp>
    </p:spTree>
    <p:extLst>
      <p:ext uri="{BB962C8B-B14F-4D97-AF65-F5344CB8AC3E}">
        <p14:creationId xmlns:p14="http://schemas.microsoft.com/office/powerpoint/2010/main" val="14573740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D98F0EA-1F1C-41C7-8F48-D89D08D1BD96}" type="slidenum">
              <a:rPr lang="en-US" smtClean="0"/>
              <a:t>9</a:t>
            </a:fld>
            <a:endParaRPr lang="en-US"/>
          </a:p>
        </p:txBody>
      </p:sp>
    </p:spTree>
    <p:extLst>
      <p:ext uri="{BB962C8B-B14F-4D97-AF65-F5344CB8AC3E}">
        <p14:creationId xmlns:p14="http://schemas.microsoft.com/office/powerpoint/2010/main" val="222214883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this morning, right? (SLEEPY, FAKE IT TO GET EXCITED FOR OTHERS AND APPRECIATE WHAT YOU DID)</a:t>
            </a:r>
          </a:p>
          <a:p>
            <a:r>
              <a:rPr lang="en-US" dirty="0"/>
              <a:t>FOCUS- PATTERNS: LARGE CIRCLE EASY</a:t>
            </a:r>
          </a:p>
          <a:p>
            <a:r>
              <a:rPr lang="en-US" dirty="0"/>
              <a:t>Get them to reset to understand – when I am in this class, I am active and learning</a:t>
            </a:r>
          </a:p>
        </p:txBody>
      </p:sp>
      <p:sp>
        <p:nvSpPr>
          <p:cNvPr id="4" name="Slide Number Placeholder 3"/>
          <p:cNvSpPr>
            <a:spLocks noGrp="1"/>
          </p:cNvSpPr>
          <p:nvPr>
            <p:ph type="sldNum" sz="quarter" idx="5"/>
          </p:nvPr>
        </p:nvSpPr>
        <p:spPr/>
        <p:txBody>
          <a:bodyPr/>
          <a:lstStyle/>
          <a:p>
            <a:fld id="{FD98F0EA-1F1C-41C7-8F48-D89D08D1BD96}" type="slidenum">
              <a:rPr lang="en-US" smtClean="0"/>
              <a:t>10</a:t>
            </a:fld>
            <a:endParaRPr lang="en-US"/>
          </a:p>
        </p:txBody>
      </p:sp>
    </p:spTree>
    <p:extLst>
      <p:ext uri="{BB962C8B-B14F-4D97-AF65-F5344CB8AC3E}">
        <p14:creationId xmlns:p14="http://schemas.microsoft.com/office/powerpoint/2010/main" val="131226425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AI tools can help not only inspire students, but they are great learning tools: </a:t>
            </a:r>
          </a:p>
          <a:p>
            <a:r>
              <a:rPr lang="en-US" dirty="0" err="1"/>
              <a:t>Quillbot</a:t>
            </a:r>
            <a:r>
              <a:rPr lang="en-US" dirty="0"/>
              <a:t> can write for you in different voices for the same message</a:t>
            </a:r>
          </a:p>
          <a:p>
            <a:r>
              <a:rPr lang="en-US" dirty="0"/>
              <a:t>Lavender email reading and writing</a:t>
            </a:r>
          </a:p>
          <a:p>
            <a:r>
              <a:rPr lang="en-US" dirty="0"/>
              <a:t>In touch on LinkedIn for outreach cadence and stats</a:t>
            </a:r>
          </a:p>
          <a:p>
            <a:r>
              <a:rPr lang="en-US" dirty="0"/>
              <a:t>ChatGPT continues to surprise me with new abilities fun facts, reports, emails, complaint letters, resumes, tenure letters, honorary degree recipient address, social content</a:t>
            </a:r>
          </a:p>
        </p:txBody>
      </p:sp>
      <p:sp>
        <p:nvSpPr>
          <p:cNvPr id="4" name="Slide Number Placeholder 3"/>
          <p:cNvSpPr>
            <a:spLocks noGrp="1"/>
          </p:cNvSpPr>
          <p:nvPr>
            <p:ph type="sldNum" sz="quarter" idx="5"/>
          </p:nvPr>
        </p:nvSpPr>
        <p:spPr/>
        <p:txBody>
          <a:bodyPr/>
          <a:lstStyle/>
          <a:p>
            <a:fld id="{FD98F0EA-1F1C-41C7-8F48-D89D08D1BD96}" type="slidenum">
              <a:rPr lang="en-US" smtClean="0"/>
              <a:t>12</a:t>
            </a:fld>
            <a:endParaRPr lang="en-US"/>
          </a:p>
        </p:txBody>
      </p:sp>
    </p:spTree>
    <p:extLst>
      <p:ext uri="{BB962C8B-B14F-4D97-AF65-F5344CB8AC3E}">
        <p14:creationId xmlns:p14="http://schemas.microsoft.com/office/powerpoint/2010/main" val="224996788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solidFill>
                  <a:srgbClr val="FFFFFF"/>
                </a:solidFill>
              </a:rPr>
              <a:t>IMMEDIATE FEEDBACK ON LAST PERFORMANCE</a:t>
            </a:r>
          </a:p>
          <a:p>
            <a:r>
              <a:rPr lang="en-US" sz="1200" dirty="0">
                <a:solidFill>
                  <a:srgbClr val="FFFFFF"/>
                </a:solidFill>
              </a:rPr>
              <a:t>LEADERBOARDS</a:t>
            </a:r>
          </a:p>
          <a:p>
            <a:r>
              <a:rPr lang="en-US" sz="1200" dirty="0">
                <a:solidFill>
                  <a:srgbClr val="FFFFFF"/>
                </a:solidFill>
              </a:rPr>
              <a:t>NOTIFICATIONS</a:t>
            </a:r>
          </a:p>
          <a:p>
            <a:r>
              <a:rPr lang="en-US" sz="1200" dirty="0">
                <a:solidFill>
                  <a:srgbClr val="FFFFFF"/>
                </a:solidFill>
              </a:rPr>
              <a:t>THESE DRIVE PERFORMANCE, AND GET STUDENTS TO PURPOSEFULLY PRACTICE RATHER THAN JUST GET THE NUMBERS IN</a:t>
            </a:r>
          </a:p>
          <a:p>
            <a:endParaRPr lang="en-US" dirty="0"/>
          </a:p>
        </p:txBody>
      </p:sp>
      <p:sp>
        <p:nvSpPr>
          <p:cNvPr id="4" name="Slide Number Placeholder 3"/>
          <p:cNvSpPr>
            <a:spLocks noGrp="1"/>
          </p:cNvSpPr>
          <p:nvPr>
            <p:ph type="sldNum" sz="quarter" idx="5"/>
          </p:nvPr>
        </p:nvSpPr>
        <p:spPr/>
        <p:txBody>
          <a:bodyPr/>
          <a:lstStyle/>
          <a:p>
            <a:fld id="{FD98F0EA-1F1C-41C7-8F48-D89D08D1BD96}" type="slidenum">
              <a:rPr lang="en-US" smtClean="0"/>
              <a:t>13</a:t>
            </a:fld>
            <a:endParaRPr lang="en-US"/>
          </a:p>
        </p:txBody>
      </p:sp>
    </p:spTree>
    <p:extLst>
      <p:ext uri="{BB962C8B-B14F-4D97-AF65-F5344CB8AC3E}">
        <p14:creationId xmlns:p14="http://schemas.microsoft.com/office/powerpoint/2010/main" val="161169653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a:spcBef>
                <a:spcPts val="0"/>
              </a:spcBef>
              <a:spcAft>
                <a:spcPts val="0"/>
              </a:spcAft>
            </a:pPr>
            <a:r>
              <a:rPr lang="en-US" sz="1100" dirty="0">
                <a:effectLst/>
                <a:latin typeface="Calibri" panose="020F0502020204030204" pitchFamily="34" charset="0"/>
                <a:ea typeface="Times New Roman" panose="02020603050405020304" pitchFamily="18" charset="0"/>
              </a:rPr>
              <a:t>RNMKRS offers a relevant and exciting student experience – using gamification to deliver an exciting and relevant student experience</a:t>
            </a:r>
          </a:p>
          <a:p>
            <a:pPr marL="0" marR="0">
              <a:spcBef>
                <a:spcPts val="0"/>
              </a:spcBef>
              <a:spcAft>
                <a:spcPts val="0"/>
              </a:spcAft>
            </a:pPr>
            <a:r>
              <a:rPr lang="en-US" sz="1100" dirty="0">
                <a:effectLst/>
                <a:latin typeface="Calibri" panose="020F0502020204030204" pitchFamily="34" charset="0"/>
                <a:ea typeface="Times New Roman" panose="02020603050405020304" pitchFamily="18" charset="0"/>
              </a:rPr>
              <a:t>Discuss the positive impact of diversity initiatives and the Partner School Program</a:t>
            </a:r>
            <a:endParaRPr lang="en-US" sz="1100" dirty="0">
              <a:effectLst/>
              <a:latin typeface="Calibri" panose="020F0502020204030204" pitchFamily="34" charset="0"/>
              <a:ea typeface="Calibri" panose="020F0502020204030204" pitchFamily="34" charset="0"/>
            </a:endParaRPr>
          </a:p>
          <a:p>
            <a:pPr marL="0" marR="0">
              <a:spcBef>
                <a:spcPts val="0"/>
              </a:spcBef>
              <a:spcAft>
                <a:spcPts val="0"/>
              </a:spcAft>
            </a:pPr>
            <a:r>
              <a:rPr lang="en-US" sz="1100" dirty="0">
                <a:effectLst/>
                <a:latin typeface="Calibri" panose="020F0502020204030204" pitchFamily="34" charset="0"/>
                <a:ea typeface="Times New Roman" panose="02020603050405020304" pitchFamily="18" charset="0"/>
              </a:rPr>
              <a:t>Share future goals and ambitions for further enhancing diversity and partnership efforts</a:t>
            </a:r>
            <a:endParaRPr lang="en-US" sz="1100" dirty="0">
              <a:effectLst/>
              <a:latin typeface="Calibri" panose="020F0502020204030204" pitchFamily="34" charset="0"/>
              <a:ea typeface="Calibri" panose="020F0502020204030204" pitchFamily="34" charset="0"/>
            </a:endParaRPr>
          </a:p>
          <a:p>
            <a:r>
              <a:rPr lang="en-US" dirty="0"/>
              <a:t>Huge motivation from VT and others with incentives</a:t>
            </a:r>
          </a:p>
        </p:txBody>
      </p:sp>
    </p:spTree>
    <p:extLst>
      <p:ext uri="{BB962C8B-B14F-4D97-AF65-F5344CB8AC3E}">
        <p14:creationId xmlns:p14="http://schemas.microsoft.com/office/powerpoint/2010/main" val="45265523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50-50 split on gender and 25% on diverse (non white) top performers. </a:t>
            </a:r>
          </a:p>
        </p:txBody>
      </p:sp>
      <p:sp>
        <p:nvSpPr>
          <p:cNvPr id="4" name="Slide Number Placeholder 3"/>
          <p:cNvSpPr>
            <a:spLocks noGrp="1"/>
          </p:cNvSpPr>
          <p:nvPr>
            <p:ph type="sldNum" sz="quarter" idx="5"/>
          </p:nvPr>
        </p:nvSpPr>
        <p:spPr/>
        <p:txBody>
          <a:bodyPr/>
          <a:lstStyle/>
          <a:p>
            <a:fld id="{FD98F0EA-1F1C-41C7-8F48-D89D08D1BD96}" type="slidenum">
              <a:rPr lang="en-US" smtClean="0"/>
              <a:t>15</a:t>
            </a:fld>
            <a:endParaRPr lang="en-US"/>
          </a:p>
        </p:txBody>
      </p:sp>
    </p:spTree>
    <p:extLst>
      <p:ext uri="{BB962C8B-B14F-4D97-AF65-F5344CB8AC3E}">
        <p14:creationId xmlns:p14="http://schemas.microsoft.com/office/powerpoint/2010/main" val="318559316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does feedback work for women? </a:t>
            </a:r>
          </a:p>
          <a:p>
            <a:endParaRPr lang="en-US" dirty="0"/>
          </a:p>
        </p:txBody>
      </p:sp>
      <p:sp>
        <p:nvSpPr>
          <p:cNvPr id="4" name="Slide Number Placeholder 3"/>
          <p:cNvSpPr>
            <a:spLocks noGrp="1"/>
          </p:cNvSpPr>
          <p:nvPr>
            <p:ph type="sldNum" sz="quarter" idx="5"/>
          </p:nvPr>
        </p:nvSpPr>
        <p:spPr/>
        <p:txBody>
          <a:bodyPr/>
          <a:lstStyle/>
          <a:p>
            <a:fld id="{FD98F0EA-1F1C-41C7-8F48-D89D08D1BD96}" type="slidenum">
              <a:rPr lang="en-US" smtClean="0"/>
              <a:t>16</a:t>
            </a:fld>
            <a:endParaRPr lang="en-US"/>
          </a:p>
        </p:txBody>
      </p:sp>
    </p:spTree>
    <p:extLst>
      <p:ext uri="{BB962C8B-B14F-4D97-AF65-F5344CB8AC3E}">
        <p14:creationId xmlns:p14="http://schemas.microsoft.com/office/powerpoint/2010/main" val="395117849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Studying the impact of feedback on mental health – understand your students, listen to them, give them more autonomy to perform at their strength set. Let them flourish. If you </a:t>
            </a:r>
          </a:p>
        </p:txBody>
      </p:sp>
      <p:sp>
        <p:nvSpPr>
          <p:cNvPr id="4" name="Slide Number Placeholder 3"/>
          <p:cNvSpPr>
            <a:spLocks noGrp="1"/>
          </p:cNvSpPr>
          <p:nvPr>
            <p:ph type="sldNum" sz="quarter" idx="5"/>
          </p:nvPr>
        </p:nvSpPr>
        <p:spPr/>
        <p:txBody>
          <a:bodyPr/>
          <a:lstStyle/>
          <a:p>
            <a:fld id="{FD98F0EA-1F1C-41C7-8F48-D89D08D1BD96}" type="slidenum">
              <a:rPr lang="en-US" smtClean="0"/>
              <a:t>17</a:t>
            </a:fld>
            <a:endParaRPr lang="en-US"/>
          </a:p>
        </p:txBody>
      </p:sp>
    </p:spTree>
    <p:extLst>
      <p:ext uri="{BB962C8B-B14F-4D97-AF65-F5344CB8AC3E}">
        <p14:creationId xmlns:p14="http://schemas.microsoft.com/office/powerpoint/2010/main" val="272069562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MUCH AS YOU HELP STUDENTS FIND THEIR VOICE YOU NEED YOURS TOO, THEY WILL COMPLAIN AND YHOU HAVE TO HOLD THEM TO HIGH STANDARDS, WE HAVE BABIED THEM FOR TOO LONG</a:t>
            </a:r>
          </a:p>
        </p:txBody>
      </p:sp>
      <p:sp>
        <p:nvSpPr>
          <p:cNvPr id="4" name="Slide Number Placeholder 3"/>
          <p:cNvSpPr>
            <a:spLocks noGrp="1"/>
          </p:cNvSpPr>
          <p:nvPr>
            <p:ph type="sldNum" sz="quarter" idx="5"/>
          </p:nvPr>
        </p:nvSpPr>
        <p:spPr/>
        <p:txBody>
          <a:bodyPr/>
          <a:lstStyle/>
          <a:p>
            <a:fld id="{FD98F0EA-1F1C-41C7-8F48-D89D08D1BD96}" type="slidenum">
              <a:rPr lang="en-US" smtClean="0"/>
              <a:t>18</a:t>
            </a:fld>
            <a:endParaRPr lang="en-US"/>
          </a:p>
        </p:txBody>
      </p:sp>
    </p:spTree>
    <p:extLst>
      <p:ext uri="{BB962C8B-B14F-4D97-AF65-F5344CB8AC3E}">
        <p14:creationId xmlns:p14="http://schemas.microsoft.com/office/powerpoint/2010/main" val="303518848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D98F0EA-1F1C-41C7-8F48-D89D08D1BD96}" type="slidenum">
              <a:rPr lang="en-US" smtClean="0"/>
              <a:t>19</a:t>
            </a:fld>
            <a:endParaRPr lang="en-US"/>
          </a:p>
        </p:txBody>
      </p:sp>
    </p:spTree>
    <p:extLst>
      <p:ext uri="{BB962C8B-B14F-4D97-AF65-F5344CB8AC3E}">
        <p14:creationId xmlns:p14="http://schemas.microsoft.com/office/powerpoint/2010/main" val="119453914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solidFill>
                  <a:schemeClr val="tx1"/>
                </a:solidFill>
                <a:latin typeface="Lato" panose="020F0502020204030203" pitchFamily="34" charset="0"/>
                <a:cs typeface="Arial" panose="020B0604020202020204" pitchFamily="34" charset="0"/>
              </a:rPr>
              <a:t>You’re making an impact</a:t>
            </a:r>
          </a:p>
          <a:p>
            <a:r>
              <a:rPr lang="en-US" sz="1200" dirty="0">
                <a:solidFill>
                  <a:schemeClr val="tx1"/>
                </a:solidFill>
                <a:latin typeface="Lato" panose="020F0502020204030203" pitchFamily="34" charset="0"/>
                <a:cs typeface="Arial" panose="020B0604020202020204" pitchFamily="34" charset="0"/>
              </a:rPr>
              <a:t>This is the best community – hands down</a:t>
            </a:r>
          </a:p>
          <a:p>
            <a:endParaRPr lang="en-US" dirty="0"/>
          </a:p>
        </p:txBody>
      </p:sp>
      <p:sp>
        <p:nvSpPr>
          <p:cNvPr id="4" name="Slide Number Placeholder 3"/>
          <p:cNvSpPr>
            <a:spLocks noGrp="1"/>
          </p:cNvSpPr>
          <p:nvPr>
            <p:ph type="sldNum" sz="quarter" idx="5"/>
          </p:nvPr>
        </p:nvSpPr>
        <p:spPr/>
        <p:txBody>
          <a:bodyPr/>
          <a:lstStyle/>
          <a:p>
            <a:fld id="{FD98F0EA-1F1C-41C7-8F48-D89D08D1BD96}" type="slidenum">
              <a:rPr lang="en-US" smtClean="0"/>
              <a:t>20</a:t>
            </a:fld>
            <a:endParaRPr lang="en-US"/>
          </a:p>
        </p:txBody>
      </p:sp>
    </p:spTree>
    <p:extLst>
      <p:ext uri="{BB962C8B-B14F-4D97-AF65-F5344CB8AC3E}">
        <p14:creationId xmlns:p14="http://schemas.microsoft.com/office/powerpoint/2010/main" val="188351809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hold some of the keys to engaging your students in classes this semester and we are all here to support each other to make it happen, to help bring us all out of this funk. </a:t>
            </a:r>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FD98F0EA-1F1C-41C7-8F48-D89D08D1BD96}" type="slidenum">
              <a:rPr lang="en-US" smtClean="0"/>
              <a:t>21</a:t>
            </a:fld>
            <a:endParaRPr lang="en-US"/>
          </a:p>
        </p:txBody>
      </p:sp>
    </p:spTree>
    <p:extLst>
      <p:ext uri="{BB962C8B-B14F-4D97-AF65-F5344CB8AC3E}">
        <p14:creationId xmlns:p14="http://schemas.microsoft.com/office/powerpoint/2010/main" val="318909090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E748753-699A-473A-986A-5FCD09DE6233}" type="slidenum">
              <a:rPr lang="en-US" smtClean="0"/>
              <a:t>22</a:t>
            </a:fld>
            <a:endParaRPr lang="en-US"/>
          </a:p>
        </p:txBody>
      </p:sp>
    </p:spTree>
    <p:extLst>
      <p:ext uri="{BB962C8B-B14F-4D97-AF65-F5344CB8AC3E}">
        <p14:creationId xmlns:p14="http://schemas.microsoft.com/office/powerpoint/2010/main" val="24619400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FB04ADE-5ACA-4BF5-9B6D-BD5616E4DD42}" type="datetimeFigureOut">
              <a:rPr lang="en-US" smtClean="0"/>
              <a:t>10/12/2023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AB7C2F-A89D-4FF6-9334-74F0CA7FD8E7}" type="slidenum">
              <a:rPr lang="en-US" smtClean="0"/>
              <a:t>‹#›</a:t>
            </a:fld>
            <a:endParaRPr lang="en-US"/>
          </a:p>
        </p:txBody>
      </p:sp>
    </p:spTree>
    <p:extLst>
      <p:ext uri="{BB962C8B-B14F-4D97-AF65-F5344CB8AC3E}">
        <p14:creationId xmlns:p14="http://schemas.microsoft.com/office/powerpoint/2010/main" val="1117477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FB04ADE-5ACA-4BF5-9B6D-BD5616E4DD42}" type="datetimeFigureOut">
              <a:rPr lang="en-US" smtClean="0"/>
              <a:t>10/12/2023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AB7C2F-A89D-4FF6-9334-74F0CA7FD8E7}" type="slidenum">
              <a:rPr lang="en-US" smtClean="0"/>
              <a:t>‹#›</a:t>
            </a:fld>
            <a:endParaRPr lang="en-US"/>
          </a:p>
        </p:txBody>
      </p:sp>
    </p:spTree>
    <p:extLst>
      <p:ext uri="{BB962C8B-B14F-4D97-AF65-F5344CB8AC3E}">
        <p14:creationId xmlns:p14="http://schemas.microsoft.com/office/powerpoint/2010/main" val="2177365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FB04ADE-5ACA-4BF5-9B6D-BD5616E4DD42}" type="datetimeFigureOut">
              <a:rPr lang="en-US" smtClean="0"/>
              <a:t>10/12/2023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AB7C2F-A89D-4FF6-9334-74F0CA7FD8E7}" type="slidenum">
              <a:rPr lang="en-US" smtClean="0"/>
              <a:t>‹#›</a:t>
            </a:fld>
            <a:endParaRPr lang="en-US"/>
          </a:p>
        </p:txBody>
      </p:sp>
    </p:spTree>
    <p:extLst>
      <p:ext uri="{BB962C8B-B14F-4D97-AF65-F5344CB8AC3E}">
        <p14:creationId xmlns:p14="http://schemas.microsoft.com/office/powerpoint/2010/main" val="1729363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FB04ADE-5ACA-4BF5-9B6D-BD5616E4DD42}" type="datetimeFigureOut">
              <a:rPr lang="en-US" smtClean="0"/>
              <a:t>10/12/2023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2AB7C2F-A89D-4FF6-9334-74F0CA7FD8E7}" type="slidenum">
              <a:rPr lang="en-US" smtClean="0"/>
              <a:t>‹#›</a:t>
            </a:fld>
            <a:endParaRPr lang="en-US"/>
          </a:p>
        </p:txBody>
      </p:sp>
    </p:spTree>
    <p:extLst>
      <p:ext uri="{BB962C8B-B14F-4D97-AF65-F5344CB8AC3E}">
        <p14:creationId xmlns:p14="http://schemas.microsoft.com/office/powerpoint/2010/main" val="23596804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FB04ADE-5ACA-4BF5-9B6D-BD5616E4DD42}" type="datetimeFigureOut">
              <a:rPr lang="en-US" smtClean="0"/>
              <a:t>10/12/2023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2AB7C2F-A89D-4FF6-9334-74F0CA7FD8E7}" type="slidenum">
              <a:rPr lang="en-US" smtClean="0"/>
              <a:t>‹#›</a:t>
            </a:fld>
            <a:endParaRPr lang="en-US"/>
          </a:p>
        </p:txBody>
      </p:sp>
    </p:spTree>
    <p:extLst>
      <p:ext uri="{BB962C8B-B14F-4D97-AF65-F5344CB8AC3E}">
        <p14:creationId xmlns:p14="http://schemas.microsoft.com/office/powerpoint/2010/main" val="33621305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FB04ADE-5ACA-4BF5-9B6D-BD5616E4DD42}" type="datetimeFigureOut">
              <a:rPr lang="en-US" smtClean="0"/>
              <a:t>10/12/2023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2AB7C2F-A89D-4FF6-9334-74F0CA7FD8E7}" type="slidenum">
              <a:rPr lang="en-US" smtClean="0"/>
              <a:t>‹#›</a:t>
            </a:fld>
            <a:endParaRPr lang="en-US"/>
          </a:p>
        </p:txBody>
      </p:sp>
    </p:spTree>
    <p:extLst>
      <p:ext uri="{BB962C8B-B14F-4D97-AF65-F5344CB8AC3E}">
        <p14:creationId xmlns:p14="http://schemas.microsoft.com/office/powerpoint/2010/main" val="25443742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FB04ADE-5ACA-4BF5-9B6D-BD5616E4DD42}" type="datetimeFigureOut">
              <a:rPr lang="en-US" smtClean="0"/>
              <a:t>10/12/2023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2AB7C2F-A89D-4FF6-9334-74F0CA7FD8E7}" type="slidenum">
              <a:rPr lang="en-US" smtClean="0"/>
              <a:t>‹#›</a:t>
            </a:fld>
            <a:endParaRPr lang="en-US"/>
          </a:p>
        </p:txBody>
      </p:sp>
    </p:spTree>
    <p:extLst>
      <p:ext uri="{BB962C8B-B14F-4D97-AF65-F5344CB8AC3E}">
        <p14:creationId xmlns:p14="http://schemas.microsoft.com/office/powerpoint/2010/main" val="21095384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FB04ADE-5ACA-4BF5-9B6D-BD5616E4DD42}" type="datetimeFigureOut">
              <a:rPr lang="en-US" smtClean="0"/>
              <a:t>10/12/2023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2AB7C2F-A89D-4FF6-9334-74F0CA7FD8E7}" type="slidenum">
              <a:rPr lang="en-US" smtClean="0"/>
              <a:t>‹#›</a:t>
            </a:fld>
            <a:endParaRPr lang="en-US"/>
          </a:p>
        </p:txBody>
      </p:sp>
    </p:spTree>
    <p:extLst>
      <p:ext uri="{BB962C8B-B14F-4D97-AF65-F5344CB8AC3E}">
        <p14:creationId xmlns:p14="http://schemas.microsoft.com/office/powerpoint/2010/main" val="15939163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FB04ADE-5ACA-4BF5-9B6D-BD5616E4DD42}" type="datetimeFigureOut">
              <a:rPr lang="en-US" smtClean="0"/>
              <a:t>10/12/2023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2AB7C2F-A89D-4FF6-9334-74F0CA7FD8E7}" type="slidenum">
              <a:rPr lang="en-US" smtClean="0"/>
              <a:t>‹#›</a:t>
            </a:fld>
            <a:endParaRPr lang="en-US"/>
          </a:p>
        </p:txBody>
      </p:sp>
    </p:spTree>
    <p:extLst>
      <p:ext uri="{BB962C8B-B14F-4D97-AF65-F5344CB8AC3E}">
        <p14:creationId xmlns:p14="http://schemas.microsoft.com/office/powerpoint/2010/main" val="22428602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FB04ADE-5ACA-4BF5-9B6D-BD5616E4DD42}" type="datetimeFigureOut">
              <a:rPr lang="en-US" smtClean="0"/>
              <a:t>10/12/2023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AB7C2F-A89D-4FF6-9334-74F0CA7FD8E7}" type="slidenum">
              <a:rPr lang="en-US" smtClean="0"/>
              <a:t>‹#›</a:t>
            </a:fld>
            <a:endParaRPr lang="en-US"/>
          </a:p>
        </p:txBody>
      </p:sp>
    </p:spTree>
    <p:extLst>
      <p:ext uri="{BB962C8B-B14F-4D97-AF65-F5344CB8AC3E}">
        <p14:creationId xmlns:p14="http://schemas.microsoft.com/office/powerpoint/2010/main" val="21587847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FB04ADE-5ACA-4BF5-9B6D-BD5616E4DD42}" type="datetimeFigureOut">
              <a:rPr lang="en-US" smtClean="0"/>
              <a:t>10/12/2023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AB7C2F-A89D-4FF6-9334-74F0CA7FD8E7}" type="slidenum">
              <a:rPr lang="en-US" smtClean="0"/>
              <a:t>‹#›</a:t>
            </a:fld>
            <a:endParaRPr lang="en-US"/>
          </a:p>
        </p:txBody>
      </p:sp>
    </p:spTree>
    <p:extLst>
      <p:ext uri="{BB962C8B-B14F-4D97-AF65-F5344CB8AC3E}">
        <p14:creationId xmlns:p14="http://schemas.microsoft.com/office/powerpoint/2010/main" val="23474257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FB04ADE-5ACA-4BF5-9B6D-BD5616E4DD42}" type="datetimeFigureOut">
              <a:rPr lang="en-US" smtClean="0"/>
              <a:t>10/12/2023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2AB7C2F-A89D-4FF6-9334-74F0CA7FD8E7}" type="slidenum">
              <a:rPr lang="en-US" smtClean="0"/>
              <a:t>‹#›</a:t>
            </a:fld>
            <a:endParaRPr lang="en-US"/>
          </a:p>
        </p:txBody>
      </p:sp>
    </p:spTree>
    <p:extLst>
      <p:ext uri="{BB962C8B-B14F-4D97-AF65-F5344CB8AC3E}">
        <p14:creationId xmlns:p14="http://schemas.microsoft.com/office/powerpoint/2010/main" val="369981330"/>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 Id="rId9" Type="http://schemas.openxmlformats.org/officeDocument/2006/relationships/image" Target="../media/image10.svg"/></Relationships>
</file>

<file path=ppt/slides/_rels/slide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8" Type="http://schemas.openxmlformats.org/officeDocument/2006/relationships/image" Target="../media/image17.jpeg"/><Relationship Id="rId3" Type="http://schemas.openxmlformats.org/officeDocument/2006/relationships/image" Target="../media/image12.jpeg"/><Relationship Id="rId7" Type="http://schemas.openxmlformats.org/officeDocument/2006/relationships/image" Target="../media/image16.jpeg"/><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image" Target="../media/image15.jpeg"/><Relationship Id="rId5" Type="http://schemas.openxmlformats.org/officeDocument/2006/relationships/image" Target="../media/image14.jpeg"/><Relationship Id="rId10" Type="http://schemas.openxmlformats.org/officeDocument/2006/relationships/image" Target="../media/image19.jpeg"/><Relationship Id="rId4" Type="http://schemas.openxmlformats.org/officeDocument/2006/relationships/image" Target="../media/image13.jpeg"/><Relationship Id="rId9" Type="http://schemas.openxmlformats.org/officeDocument/2006/relationships/image" Target="../media/image18.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8.xml"/><Relationship Id="rId1" Type="http://schemas.openxmlformats.org/officeDocument/2006/relationships/slideLayout" Target="../slideLayouts/slideLayout3.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36.png"/></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OV"/><Relationship Id="rId1" Type="http://schemas.microsoft.com/office/2007/relationships/media" Target="../media/media1.MOV"/><Relationship Id="rId4" Type="http://schemas.openxmlformats.org/officeDocument/2006/relationships/image" Target="../media/image3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FC02B2-869A-1608-0E59-6F769A286BA5}"/>
              </a:ext>
            </a:extLst>
          </p:cNvPr>
          <p:cNvSpPr>
            <a:spLocks noGrp="1"/>
          </p:cNvSpPr>
          <p:nvPr>
            <p:ph type="ctrTitle"/>
          </p:nvPr>
        </p:nvSpPr>
        <p:spPr/>
        <p:txBody>
          <a:bodyPr>
            <a:normAutofit/>
          </a:bodyPr>
          <a:lstStyle/>
          <a:p>
            <a:r>
              <a:rPr lang="en-US" dirty="0">
                <a:latin typeface="Lato" panose="020F0502020204030203" pitchFamily="34" charset="0"/>
                <a:cs typeface="Arial" panose="020B0604020202020204" pitchFamily="34" charset="0"/>
              </a:rPr>
              <a:t>How To Boost Student Engagement</a:t>
            </a:r>
          </a:p>
        </p:txBody>
      </p:sp>
      <p:sp>
        <p:nvSpPr>
          <p:cNvPr id="3" name="Subtitle 2">
            <a:extLst>
              <a:ext uri="{FF2B5EF4-FFF2-40B4-BE49-F238E27FC236}">
                <a16:creationId xmlns:a16="http://schemas.microsoft.com/office/drawing/2014/main" id="{E3F09349-226E-2915-9D14-716A30B16E95}"/>
              </a:ext>
            </a:extLst>
          </p:cNvPr>
          <p:cNvSpPr>
            <a:spLocks noGrp="1"/>
          </p:cNvSpPr>
          <p:nvPr>
            <p:ph type="subTitle" idx="1"/>
          </p:nvPr>
        </p:nvSpPr>
        <p:spPr/>
        <p:txBody>
          <a:bodyPr/>
          <a:lstStyle/>
          <a:p>
            <a:r>
              <a:rPr lang="en-US" dirty="0">
                <a:latin typeface="Lato" panose="020F0502020204030203" pitchFamily="34" charset="0"/>
                <a:cs typeface="Arial" panose="020B0604020202020204" pitchFamily="34" charset="0"/>
              </a:rPr>
              <a:t>Dr. Stefanie Boyer</a:t>
            </a:r>
          </a:p>
          <a:p>
            <a:r>
              <a:rPr lang="en-US" dirty="0">
                <a:latin typeface="Lato" panose="020F0502020204030203" pitchFamily="34" charset="0"/>
                <a:cs typeface="Arial" panose="020B0604020202020204" pitchFamily="34" charset="0"/>
              </a:rPr>
              <a:t>Professor, Bryant University</a:t>
            </a:r>
          </a:p>
          <a:p>
            <a:r>
              <a:rPr lang="en-US" dirty="0">
                <a:latin typeface="Lato" panose="020F0502020204030203" pitchFamily="34" charset="0"/>
                <a:cs typeface="Arial" panose="020B0604020202020204" pitchFamily="34" charset="0"/>
              </a:rPr>
              <a:t>Cofounder, RNMKRS</a:t>
            </a:r>
          </a:p>
        </p:txBody>
      </p:sp>
    </p:spTree>
    <p:extLst>
      <p:ext uri="{BB962C8B-B14F-4D97-AF65-F5344CB8AC3E}">
        <p14:creationId xmlns:p14="http://schemas.microsoft.com/office/powerpoint/2010/main" val="17557994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2">
            <a:extLst>
              <a:ext uri="{FF2B5EF4-FFF2-40B4-BE49-F238E27FC236}">
                <a16:creationId xmlns:a16="http://schemas.microsoft.com/office/drawing/2014/main" id="{D7FC0D23-483C-D874-CF90-2CF31F1C0A3A}"/>
              </a:ext>
            </a:extLst>
          </p:cNvPr>
          <p:cNvGraphicFramePr>
            <a:graphicFrameLocks noGrp="1"/>
          </p:cNvGraphicFramePr>
          <p:nvPr>
            <p:ph idx="1"/>
            <p:extLst>
              <p:ext uri="{D42A27DB-BD31-4B8C-83A1-F6EECF244321}">
                <p14:modId xmlns:p14="http://schemas.microsoft.com/office/powerpoint/2010/main" val="905271382"/>
              </p:ext>
            </p:extLst>
          </p:nvPr>
        </p:nvGraphicFramePr>
        <p:xfrm>
          <a:off x="838200" y="1006918"/>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1413753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5">
                                            <p:graphicEl>
                                              <a:dgm id="{5BB7E048-BDD4-4265-8B2C-D577F7000CF3}"/>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graphicEl>
                                              <a:dgm id="{9535392F-BA93-4E51-9512-8E0E8801C47F}"/>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Dgm bld="one"/>
        </p:bldSub>
      </p:bldGraphic>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2">
            <a:extLst>
              <a:ext uri="{FF2B5EF4-FFF2-40B4-BE49-F238E27FC236}">
                <a16:creationId xmlns:a16="http://schemas.microsoft.com/office/drawing/2014/main" id="{CB6E022C-8070-344D-1385-879503B34F1C}"/>
              </a:ext>
            </a:extLst>
          </p:cNvPr>
          <p:cNvGraphicFramePr>
            <a:graphicFrameLocks noGrp="1"/>
          </p:cNvGraphicFramePr>
          <p:nvPr>
            <p:ph idx="1"/>
            <p:extLst>
              <p:ext uri="{D42A27DB-BD31-4B8C-83A1-F6EECF244321}">
                <p14:modId xmlns:p14="http://schemas.microsoft.com/office/powerpoint/2010/main" val="249578305"/>
              </p:ext>
            </p:extLst>
          </p:nvPr>
        </p:nvGraphicFramePr>
        <p:xfrm>
          <a:off x="0" y="1109945"/>
          <a:ext cx="12021673" cy="483878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3" name="Graphic 12" descr="Hurdle outline">
            <a:extLst>
              <a:ext uri="{FF2B5EF4-FFF2-40B4-BE49-F238E27FC236}">
                <a16:creationId xmlns:a16="http://schemas.microsoft.com/office/drawing/2014/main" id="{90F60219-FE06-9310-4967-350F0DA78AA5}"/>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5638800" y="2971800"/>
            <a:ext cx="914400" cy="914400"/>
          </a:xfrm>
          <a:prstGeom prst="rect">
            <a:avLst/>
          </a:prstGeom>
        </p:spPr>
      </p:pic>
    </p:spTree>
    <p:extLst>
      <p:ext uri="{BB962C8B-B14F-4D97-AF65-F5344CB8AC3E}">
        <p14:creationId xmlns:p14="http://schemas.microsoft.com/office/powerpoint/2010/main" val="26234667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graphicEl>
                                              <a:dgm id="{208629C2-B193-4A8C-9BCB-5D90E81AF97C}"/>
                                            </p:graphic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graphicEl>
                                              <a:dgm id="{6E16A082-A55F-4A64-80E3-C687AFF66DBC}"/>
                                            </p:graphic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
                                            <p:graphicEl>
                                              <a:dgm id="{368261EF-975A-4290-87BD-595F8511741E}"/>
                                            </p:graphic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
                                            <p:graphicEl>
                                              <a:dgm id="{640A2BC1-D45E-4383-BEFD-6A00A08B3C61}"/>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graphicEl>
                                              <a:dgm id="{E0464FFB-2708-40FA-9779-422965679E05}"/>
                                            </p:graphic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
                                            <p:graphicEl>
                                              <a:dgm id="{636805F3-0124-42D1-B36B-421BF84A1148}"/>
                                            </p:graphic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5">
                                            <p:graphicEl>
                                              <a:dgm id="{644FE3BB-E31A-43E7-9290-0F3DAF431DAB}"/>
                                            </p:graphic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5">
                                            <p:graphicEl>
                                              <a:dgm id="{663B8A12-0424-412E-901F-232111A8E3B8}"/>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Dgm bld="one"/>
        </p:bldSub>
      </p:bldGraphic>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2">
            <a:extLst>
              <a:ext uri="{FF2B5EF4-FFF2-40B4-BE49-F238E27FC236}">
                <a16:creationId xmlns:a16="http://schemas.microsoft.com/office/drawing/2014/main" id="{4221EB3F-0AFD-322E-934B-60DECB92E92F}"/>
              </a:ext>
            </a:extLst>
          </p:cNvPr>
          <p:cNvSpPr/>
          <p:nvPr/>
        </p:nvSpPr>
        <p:spPr>
          <a:xfrm>
            <a:off x="0" y="0"/>
            <a:ext cx="12192000" cy="6858000"/>
          </a:xfrm>
          <a:custGeom>
            <a:avLst/>
            <a:gdLst/>
            <a:ahLst/>
            <a:cxnLst/>
            <a:rect l="l" t="t" r="r" b="b"/>
            <a:pathLst>
              <a:path w="12328989" h="8229600">
                <a:moveTo>
                  <a:pt x="0" y="0"/>
                </a:moveTo>
                <a:lnTo>
                  <a:pt x="12328988" y="0"/>
                </a:lnTo>
                <a:lnTo>
                  <a:pt x="12328988" y="8229600"/>
                </a:lnTo>
                <a:lnTo>
                  <a:pt x="0" y="8229600"/>
                </a:lnTo>
                <a:lnTo>
                  <a:pt x="0" y="0"/>
                </a:lnTo>
                <a:close/>
              </a:path>
            </a:pathLst>
          </a:custGeom>
          <a:blipFill>
            <a:blip r:embed="rId3">
              <a:alphaModFix amt="57000"/>
            </a:blip>
            <a:stretch>
              <a:fillRect/>
            </a:stretch>
          </a:blipFill>
        </p:spPr>
        <p:txBody>
          <a:bodyPr/>
          <a:lstStyle/>
          <a:p>
            <a:endParaRPr lang="en-US"/>
          </a:p>
        </p:txBody>
      </p:sp>
      <p:sp>
        <p:nvSpPr>
          <p:cNvPr id="2" name="Title 1">
            <a:extLst>
              <a:ext uri="{FF2B5EF4-FFF2-40B4-BE49-F238E27FC236}">
                <a16:creationId xmlns:a16="http://schemas.microsoft.com/office/drawing/2014/main" id="{49DAF645-94E3-5484-7110-615AD2D6E589}"/>
              </a:ext>
            </a:extLst>
          </p:cNvPr>
          <p:cNvSpPr>
            <a:spLocks noGrp="1"/>
          </p:cNvSpPr>
          <p:nvPr>
            <p:ph type="title"/>
          </p:nvPr>
        </p:nvSpPr>
        <p:spPr>
          <a:xfrm>
            <a:off x="838200" y="2212659"/>
            <a:ext cx="10515600" cy="1536382"/>
          </a:xfrm>
        </p:spPr>
        <p:txBody>
          <a:bodyPr>
            <a:normAutofit fontScale="90000"/>
          </a:bodyPr>
          <a:lstStyle/>
          <a:p>
            <a:pPr algn="ctr"/>
            <a:r>
              <a:rPr lang="en-US" dirty="0">
                <a:latin typeface="Lato" panose="020F0502020204030203" pitchFamily="34" charset="0"/>
                <a:cs typeface="Arial" panose="020B0604020202020204" pitchFamily="34" charset="0"/>
              </a:rPr>
              <a:t>WHY EDUCATORS STRUGGLE </a:t>
            </a:r>
          </a:p>
        </p:txBody>
      </p:sp>
    </p:spTree>
    <p:extLst>
      <p:ext uri="{BB962C8B-B14F-4D97-AF65-F5344CB8AC3E}">
        <p14:creationId xmlns:p14="http://schemas.microsoft.com/office/powerpoint/2010/main" val="10773711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a:extLst>
              <a:ext uri="{FF2B5EF4-FFF2-40B4-BE49-F238E27FC236}">
                <a16:creationId xmlns:a16="http://schemas.microsoft.com/office/drawing/2014/main" id="{9F2A78B7-3E3F-D8D9-4F5E-A4FEB1CBF76E}"/>
              </a:ext>
            </a:extLst>
          </p:cNvPr>
          <p:cNvSpPr txBox="1">
            <a:spLocks/>
          </p:cNvSpPr>
          <p:nvPr/>
        </p:nvSpPr>
        <p:spPr>
          <a:xfrm>
            <a:off x="0" y="2388848"/>
            <a:ext cx="3501079" cy="588724"/>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tint val="75000"/>
                  </a:schemeClr>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algn="ctr"/>
            <a:r>
              <a:rPr lang="en-US" dirty="0">
                <a:latin typeface="Lato" panose="020F0502020204030203" pitchFamily="34" charset="0"/>
              </a:rPr>
              <a:t>Counseling/</a:t>
            </a:r>
          </a:p>
          <a:p>
            <a:pPr algn="ctr"/>
            <a:r>
              <a:rPr lang="en-US" dirty="0">
                <a:latin typeface="Lato" panose="020F0502020204030203" pitchFamily="34" charset="0"/>
              </a:rPr>
              <a:t>support</a:t>
            </a:r>
          </a:p>
        </p:txBody>
      </p:sp>
      <p:sp>
        <p:nvSpPr>
          <p:cNvPr id="7" name="Content Placeholder 2">
            <a:extLst>
              <a:ext uri="{FF2B5EF4-FFF2-40B4-BE49-F238E27FC236}">
                <a16:creationId xmlns:a16="http://schemas.microsoft.com/office/drawing/2014/main" id="{2C69EBC6-2E64-704C-0A63-D68FE8FCADA9}"/>
              </a:ext>
            </a:extLst>
          </p:cNvPr>
          <p:cNvSpPr txBox="1">
            <a:spLocks/>
          </p:cNvSpPr>
          <p:nvPr/>
        </p:nvSpPr>
        <p:spPr>
          <a:xfrm>
            <a:off x="7930779" y="2388848"/>
            <a:ext cx="4212619" cy="745299"/>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tint val="75000"/>
                  </a:schemeClr>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algn="ctr"/>
            <a:r>
              <a:rPr lang="en-US" dirty="0">
                <a:latin typeface="Lato" panose="020F0502020204030203" pitchFamily="34" charset="0"/>
              </a:rPr>
              <a:t>Customer Service</a:t>
            </a:r>
          </a:p>
        </p:txBody>
      </p:sp>
      <p:sp>
        <p:nvSpPr>
          <p:cNvPr id="8" name="Content Placeholder 2">
            <a:extLst>
              <a:ext uri="{FF2B5EF4-FFF2-40B4-BE49-F238E27FC236}">
                <a16:creationId xmlns:a16="http://schemas.microsoft.com/office/drawing/2014/main" id="{65BF4766-EAEE-D36B-D248-33E283A6241D}"/>
              </a:ext>
            </a:extLst>
          </p:cNvPr>
          <p:cNvSpPr txBox="1">
            <a:spLocks/>
          </p:cNvSpPr>
          <p:nvPr/>
        </p:nvSpPr>
        <p:spPr>
          <a:xfrm>
            <a:off x="259277" y="5771556"/>
            <a:ext cx="2896808" cy="745299"/>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tint val="75000"/>
                  </a:schemeClr>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algn="ctr"/>
            <a:r>
              <a:rPr lang="en-US" dirty="0">
                <a:latin typeface="Lato" panose="020F0502020204030203" pitchFamily="34" charset="0"/>
              </a:rPr>
              <a:t>Educator</a:t>
            </a:r>
          </a:p>
          <a:p>
            <a:pPr algn="ctr"/>
            <a:endParaRPr lang="en-US" dirty="0">
              <a:latin typeface="Lato" panose="020F0502020204030203" pitchFamily="34" charset="0"/>
            </a:endParaRPr>
          </a:p>
        </p:txBody>
      </p:sp>
      <p:sp>
        <p:nvSpPr>
          <p:cNvPr id="9" name="Content Placeholder 2">
            <a:extLst>
              <a:ext uri="{FF2B5EF4-FFF2-40B4-BE49-F238E27FC236}">
                <a16:creationId xmlns:a16="http://schemas.microsoft.com/office/drawing/2014/main" id="{D9F5F35A-FA3B-796B-07A7-748A1A1A0619}"/>
              </a:ext>
            </a:extLst>
          </p:cNvPr>
          <p:cNvSpPr txBox="1">
            <a:spLocks/>
          </p:cNvSpPr>
          <p:nvPr/>
        </p:nvSpPr>
        <p:spPr>
          <a:xfrm>
            <a:off x="1941838" y="5722414"/>
            <a:ext cx="4668034" cy="745299"/>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tint val="75000"/>
                  </a:schemeClr>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algn="ctr"/>
            <a:r>
              <a:rPr lang="en-US" dirty="0">
                <a:latin typeface="Lato" panose="020F0502020204030203" pitchFamily="34" charset="0"/>
              </a:rPr>
              <a:t>Motivational </a:t>
            </a:r>
          </a:p>
          <a:p>
            <a:pPr algn="ctr"/>
            <a:r>
              <a:rPr lang="en-US" dirty="0">
                <a:latin typeface="Lato" panose="020F0502020204030203" pitchFamily="34" charset="0"/>
              </a:rPr>
              <a:t>speaker</a:t>
            </a:r>
          </a:p>
        </p:txBody>
      </p:sp>
      <p:sp>
        <p:nvSpPr>
          <p:cNvPr id="10" name="Content Placeholder 2">
            <a:extLst>
              <a:ext uri="{FF2B5EF4-FFF2-40B4-BE49-F238E27FC236}">
                <a16:creationId xmlns:a16="http://schemas.microsoft.com/office/drawing/2014/main" id="{CEEAF93F-C1B1-5861-40BE-2363B5B0620A}"/>
              </a:ext>
            </a:extLst>
          </p:cNvPr>
          <p:cNvSpPr txBox="1">
            <a:spLocks/>
          </p:cNvSpPr>
          <p:nvPr/>
        </p:nvSpPr>
        <p:spPr>
          <a:xfrm>
            <a:off x="5605826" y="5722414"/>
            <a:ext cx="2896808" cy="768895"/>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tint val="75000"/>
                  </a:schemeClr>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algn="ctr"/>
            <a:r>
              <a:rPr lang="en-US" dirty="0">
                <a:latin typeface="Lato" panose="020F0502020204030203" pitchFamily="34" charset="0"/>
              </a:rPr>
              <a:t>Marketer</a:t>
            </a:r>
          </a:p>
          <a:p>
            <a:pPr algn="ctr"/>
            <a:r>
              <a:rPr lang="en-US" dirty="0">
                <a:latin typeface="Lato" panose="020F0502020204030203" pitchFamily="34" charset="0"/>
              </a:rPr>
              <a:t>Event planner</a:t>
            </a:r>
          </a:p>
        </p:txBody>
      </p:sp>
      <p:sp>
        <p:nvSpPr>
          <p:cNvPr id="11" name="Content Placeholder 2">
            <a:extLst>
              <a:ext uri="{FF2B5EF4-FFF2-40B4-BE49-F238E27FC236}">
                <a16:creationId xmlns:a16="http://schemas.microsoft.com/office/drawing/2014/main" id="{67A7CC02-C24C-3921-7AE7-B76E0600AEB4}"/>
              </a:ext>
            </a:extLst>
          </p:cNvPr>
          <p:cNvSpPr txBox="1">
            <a:spLocks/>
          </p:cNvSpPr>
          <p:nvPr/>
        </p:nvSpPr>
        <p:spPr>
          <a:xfrm>
            <a:off x="8801758" y="5771556"/>
            <a:ext cx="2896808" cy="745299"/>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tint val="75000"/>
                  </a:schemeClr>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algn="ctr"/>
            <a:r>
              <a:rPr lang="en-US" dirty="0">
                <a:latin typeface="Lato" panose="020F0502020204030203" pitchFamily="34" charset="0"/>
              </a:rPr>
              <a:t>Entertainer</a:t>
            </a:r>
          </a:p>
          <a:p>
            <a:pPr algn="ctr"/>
            <a:endParaRPr lang="en-US" dirty="0">
              <a:latin typeface="Lato" panose="020F0502020204030203" pitchFamily="34" charset="0"/>
            </a:endParaRPr>
          </a:p>
        </p:txBody>
      </p:sp>
      <p:pic>
        <p:nvPicPr>
          <p:cNvPr id="1026" name="Picture 2" descr="Academic Advising | Regent University">
            <a:extLst>
              <a:ext uri="{FF2B5EF4-FFF2-40B4-BE49-F238E27FC236}">
                <a16:creationId xmlns:a16="http://schemas.microsoft.com/office/drawing/2014/main" id="{7603D678-48D2-1141-C894-4AE5E5EBDE5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02634" y="646514"/>
            <a:ext cx="2857500" cy="160020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Top 15 Motivational Speakers Ranked by Popularity in 2023">
            <a:extLst>
              <a:ext uri="{FF2B5EF4-FFF2-40B4-BE49-F238E27FC236}">
                <a16:creationId xmlns:a16="http://schemas.microsoft.com/office/drawing/2014/main" id="{9C7AD4D7-50CE-D72F-7E1B-9E48EF7728F0}"/>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046" t="-6771" r="30553" b="6771"/>
          <a:stretch/>
        </p:blipFill>
        <p:spPr bwMode="auto">
          <a:xfrm>
            <a:off x="3014633" y="3558800"/>
            <a:ext cx="2258825" cy="1986603"/>
          </a:xfrm>
          <a:prstGeom prst="rect">
            <a:avLst/>
          </a:prstGeom>
          <a:noFill/>
          <a:extLst>
            <a:ext uri="{909E8E84-426E-40DD-AFC4-6F175D3DCCD1}">
              <a14:hiddenFill xmlns:a14="http://schemas.microsoft.com/office/drawing/2010/main">
                <a:solidFill>
                  <a:srgbClr val="FFFFFF"/>
                </a:solidFill>
              </a14:hiddenFill>
            </a:ext>
          </a:extLst>
        </p:spPr>
      </p:pic>
      <p:sp>
        <p:nvSpPr>
          <p:cNvPr id="12" name="Content Placeholder 2">
            <a:extLst>
              <a:ext uri="{FF2B5EF4-FFF2-40B4-BE49-F238E27FC236}">
                <a16:creationId xmlns:a16="http://schemas.microsoft.com/office/drawing/2014/main" id="{10E26B40-797F-98EE-5E58-507B1C49C9E7}"/>
              </a:ext>
            </a:extLst>
          </p:cNvPr>
          <p:cNvSpPr txBox="1">
            <a:spLocks/>
          </p:cNvSpPr>
          <p:nvPr/>
        </p:nvSpPr>
        <p:spPr>
          <a:xfrm>
            <a:off x="5669642" y="2454262"/>
            <a:ext cx="2896808" cy="768895"/>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tint val="75000"/>
                  </a:schemeClr>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algn="ctr"/>
            <a:r>
              <a:rPr lang="en-US" dirty="0">
                <a:latin typeface="Lato" panose="020F0502020204030203" pitchFamily="34" charset="0"/>
              </a:rPr>
              <a:t>Researcher</a:t>
            </a:r>
          </a:p>
        </p:txBody>
      </p:sp>
      <p:pic>
        <p:nvPicPr>
          <p:cNvPr id="1032" name="Picture 8" descr="The Difference Between Counselor Vs Therapist | Teen Rehab">
            <a:extLst>
              <a:ext uri="{FF2B5EF4-FFF2-40B4-BE49-F238E27FC236}">
                <a16:creationId xmlns:a16="http://schemas.microsoft.com/office/drawing/2014/main" id="{FC535FE9-1A24-346B-0674-C8B10F71833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6081" y="613176"/>
            <a:ext cx="2743200" cy="1666875"/>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Engineers become entrepreneurs in innovative course | FIU Community News#">
            <a:extLst>
              <a:ext uri="{FF2B5EF4-FFF2-40B4-BE49-F238E27FC236}">
                <a16:creationId xmlns:a16="http://schemas.microsoft.com/office/drawing/2014/main" id="{1AA5DE52-FA0D-5740-37FC-C46E393442D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78196" y="3675093"/>
            <a:ext cx="2466975" cy="1943190"/>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Qualities of an Innovator” - Career Guide | myStarjob.com">
            <a:extLst>
              <a:ext uri="{FF2B5EF4-FFF2-40B4-BE49-F238E27FC236}">
                <a16:creationId xmlns:a16="http://schemas.microsoft.com/office/drawing/2014/main" id="{722A1749-5264-80EE-E9C7-862CB97D3FB0}"/>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602181" y="613177"/>
            <a:ext cx="1984428" cy="1760550"/>
          </a:xfrm>
          <a:prstGeom prst="rect">
            <a:avLst/>
          </a:prstGeom>
          <a:noFill/>
          <a:extLst>
            <a:ext uri="{909E8E84-426E-40DD-AFC4-6F175D3DCCD1}">
              <a14:hiddenFill xmlns:a14="http://schemas.microsoft.com/office/drawing/2010/main">
                <a:solidFill>
                  <a:srgbClr val="FFFFFF"/>
                </a:solidFill>
              </a14:hiddenFill>
            </a:ext>
          </a:extLst>
        </p:spPr>
      </p:pic>
      <p:sp>
        <p:nvSpPr>
          <p:cNvPr id="13" name="Content Placeholder 2">
            <a:extLst>
              <a:ext uri="{FF2B5EF4-FFF2-40B4-BE49-F238E27FC236}">
                <a16:creationId xmlns:a16="http://schemas.microsoft.com/office/drawing/2014/main" id="{336E09A4-ED04-EE33-F9C3-D2759FE39F22}"/>
              </a:ext>
            </a:extLst>
          </p:cNvPr>
          <p:cNvSpPr txBox="1">
            <a:spLocks/>
          </p:cNvSpPr>
          <p:nvPr/>
        </p:nvSpPr>
        <p:spPr>
          <a:xfrm>
            <a:off x="3142426" y="2437277"/>
            <a:ext cx="2896808" cy="768895"/>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tint val="75000"/>
                  </a:schemeClr>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algn="ctr"/>
            <a:r>
              <a:rPr lang="en-US" dirty="0">
                <a:latin typeface="Lato" panose="020F0502020204030203" pitchFamily="34" charset="0"/>
              </a:rPr>
              <a:t>Innovator</a:t>
            </a:r>
          </a:p>
        </p:txBody>
      </p:sp>
      <p:pic>
        <p:nvPicPr>
          <p:cNvPr id="1038" name="Picture 14" descr="Tip To Ease Your Life: Why Event Planning Isn't The Same As Throwing  Parties - Thrive Global">
            <a:extLst>
              <a:ext uri="{FF2B5EF4-FFF2-40B4-BE49-F238E27FC236}">
                <a16:creationId xmlns:a16="http://schemas.microsoft.com/office/drawing/2014/main" id="{E5CEB721-381A-194C-ED4B-CF965B70A2EB}"/>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l="26973"/>
          <a:stretch/>
        </p:blipFill>
        <p:spPr bwMode="auto">
          <a:xfrm>
            <a:off x="5923678" y="3712003"/>
            <a:ext cx="2055703" cy="1873255"/>
          </a:xfrm>
          <a:prstGeom prst="rect">
            <a:avLst/>
          </a:prstGeom>
          <a:noFill/>
          <a:extLst>
            <a:ext uri="{909E8E84-426E-40DD-AFC4-6F175D3DCCD1}">
              <a14:hiddenFill xmlns:a14="http://schemas.microsoft.com/office/drawing/2010/main">
                <a:solidFill>
                  <a:srgbClr val="FFFFFF"/>
                </a:solidFill>
              </a14:hiddenFill>
            </a:ext>
          </a:extLst>
        </p:spPr>
      </p:pic>
      <p:pic>
        <p:nvPicPr>
          <p:cNvPr id="1040" name="Picture 16" descr="KISS concert stopped as Gene Simmons falls ill in Brazil - Los Angeles Times">
            <a:extLst>
              <a:ext uri="{FF2B5EF4-FFF2-40B4-BE49-F238E27FC236}">
                <a16:creationId xmlns:a16="http://schemas.microsoft.com/office/drawing/2014/main" id="{51EC18BD-27FD-B9EA-3067-054843ECF81D}"/>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566450" y="3752370"/>
            <a:ext cx="2842286" cy="1793033"/>
          </a:xfrm>
          <a:prstGeom prst="rect">
            <a:avLst/>
          </a:prstGeom>
          <a:noFill/>
          <a:extLst>
            <a:ext uri="{909E8E84-426E-40DD-AFC4-6F175D3DCCD1}">
              <a14:hiddenFill xmlns:a14="http://schemas.microsoft.com/office/drawing/2010/main">
                <a:solidFill>
                  <a:srgbClr val="FFFFFF"/>
                </a:solidFill>
              </a14:hiddenFill>
            </a:ext>
          </a:extLst>
        </p:spPr>
      </p:pic>
      <p:pic>
        <p:nvPicPr>
          <p:cNvPr id="1042" name="Picture 18" descr="How to Become a Medical Researcher">
            <a:extLst>
              <a:ext uri="{FF2B5EF4-FFF2-40B4-BE49-F238E27FC236}">
                <a16:creationId xmlns:a16="http://schemas.microsoft.com/office/drawing/2014/main" id="{6A636E31-495E-5068-949D-BF3F54771B0F}"/>
              </a:ext>
            </a:extLst>
          </p:cNvPr>
          <p:cNvPicPr>
            <a:picLocks noChangeAspect="1" noChangeArrowheads="1"/>
          </p:cNvPicPr>
          <p:nvPr/>
        </p:nvPicPr>
        <p:blipFill rotWithShape="1">
          <a:blip r:embed="rId10">
            <a:extLst>
              <a:ext uri="{28A0092B-C50C-407E-A947-70E740481C1C}">
                <a14:useLocalDpi xmlns:a14="http://schemas.microsoft.com/office/drawing/2010/main" val="0"/>
              </a:ext>
            </a:extLst>
          </a:blip>
          <a:srcRect l="26650"/>
          <a:stretch/>
        </p:blipFill>
        <p:spPr bwMode="auto">
          <a:xfrm>
            <a:off x="6039234" y="650813"/>
            <a:ext cx="2166251" cy="16538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783577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3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03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4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02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034"/>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8"/>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1030"/>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9"/>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038"/>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0"/>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1040"/>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8" grpId="0"/>
      <p:bldP spid="9" grpId="0"/>
      <p:bldP spid="10" grpId="0"/>
      <p:bldP spid="11" grpId="0"/>
      <p:bldP spid="12" grpId="0"/>
      <p:bldP spid="1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DAF645-94E3-5484-7110-615AD2D6E589}"/>
              </a:ext>
            </a:extLst>
          </p:cNvPr>
          <p:cNvSpPr>
            <a:spLocks noGrp="1"/>
          </p:cNvSpPr>
          <p:nvPr>
            <p:ph type="title"/>
          </p:nvPr>
        </p:nvSpPr>
        <p:spPr>
          <a:xfrm>
            <a:off x="838200" y="2212659"/>
            <a:ext cx="10515600" cy="1536382"/>
          </a:xfrm>
        </p:spPr>
        <p:txBody>
          <a:bodyPr>
            <a:normAutofit/>
          </a:bodyPr>
          <a:lstStyle/>
          <a:p>
            <a:pPr algn="ctr"/>
            <a:r>
              <a:rPr lang="en-US" sz="4800" dirty="0">
                <a:latin typeface="Lato" panose="020F0502020204030203" pitchFamily="34" charset="0"/>
                <a:cs typeface="Arial" panose="020B0604020202020204" pitchFamily="34" charset="0"/>
              </a:rPr>
              <a:t>WHAT ISN’T WORKING? </a:t>
            </a:r>
          </a:p>
        </p:txBody>
      </p:sp>
    </p:spTree>
    <p:extLst>
      <p:ext uri="{BB962C8B-B14F-4D97-AF65-F5344CB8AC3E}">
        <p14:creationId xmlns:p14="http://schemas.microsoft.com/office/powerpoint/2010/main" val="1052543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2">
            <a:extLst>
              <a:ext uri="{FF2B5EF4-FFF2-40B4-BE49-F238E27FC236}">
                <a16:creationId xmlns:a16="http://schemas.microsoft.com/office/drawing/2014/main" id="{553448C0-1043-B447-961C-9F92DAF128E9}"/>
              </a:ext>
            </a:extLst>
          </p:cNvPr>
          <p:cNvSpPr txBox="1">
            <a:spLocks/>
          </p:cNvSpPr>
          <p:nvPr/>
        </p:nvSpPr>
        <p:spPr>
          <a:xfrm>
            <a:off x="5901070" y="364332"/>
            <a:ext cx="6290930" cy="6129336"/>
          </a:xfrm>
          <a:prstGeom prst="rect">
            <a:avLst/>
          </a:prstGeom>
        </p:spPr>
        <p:txBody>
          <a:bodyPr vert="horz" lIns="91440" tIns="45720" rIns="91440" bIns="45720" rtlCol="0" anchor="b">
            <a:no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tint val="75000"/>
                  </a:schemeClr>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a:lnSpc>
                <a:spcPct val="100000"/>
              </a:lnSpc>
              <a:spcAft>
                <a:spcPts val="600"/>
              </a:spcAft>
            </a:pPr>
            <a:r>
              <a:rPr lang="en-US" sz="3200" dirty="0">
                <a:latin typeface="Lato" panose="020F0502020204030203" pitchFamily="34" charset="0"/>
                <a:cs typeface="Arial" panose="020B0604020202020204" pitchFamily="34" charset="0"/>
              </a:rPr>
              <a:t>LONG LECTURES</a:t>
            </a:r>
          </a:p>
          <a:p>
            <a:pPr>
              <a:lnSpc>
                <a:spcPct val="100000"/>
              </a:lnSpc>
              <a:spcAft>
                <a:spcPts val="600"/>
              </a:spcAft>
            </a:pPr>
            <a:r>
              <a:rPr lang="en-US" sz="3200" dirty="0">
                <a:latin typeface="Lato" panose="020F0502020204030203" pitchFamily="34" charset="0"/>
                <a:cs typeface="Arial" panose="020B0604020202020204" pitchFamily="34" charset="0"/>
              </a:rPr>
              <a:t>HONOR SYSTEM</a:t>
            </a:r>
          </a:p>
          <a:p>
            <a:pPr>
              <a:lnSpc>
                <a:spcPct val="100000"/>
              </a:lnSpc>
              <a:spcAft>
                <a:spcPts val="600"/>
              </a:spcAft>
            </a:pPr>
            <a:r>
              <a:rPr lang="en-US" sz="3200" dirty="0">
                <a:latin typeface="Lato" panose="020F0502020204030203" pitchFamily="34" charset="0"/>
                <a:cs typeface="Arial" panose="020B0604020202020204" pitchFamily="34" charset="0"/>
              </a:rPr>
              <a:t>“IT’S IN THE SYLLABUS” MENTALITY</a:t>
            </a:r>
          </a:p>
          <a:p>
            <a:pPr>
              <a:lnSpc>
                <a:spcPct val="100000"/>
              </a:lnSpc>
              <a:spcAft>
                <a:spcPts val="600"/>
              </a:spcAft>
            </a:pPr>
            <a:r>
              <a:rPr lang="en-US" sz="3200" dirty="0">
                <a:latin typeface="Lato" panose="020F0502020204030203" pitchFamily="34" charset="0"/>
                <a:cs typeface="Arial" panose="020B0604020202020204" pitchFamily="34" charset="0"/>
              </a:rPr>
              <a:t>KNOWLEDGE TRANSFER WITH NO SKILL DEVELOMENT</a:t>
            </a:r>
          </a:p>
          <a:p>
            <a:pPr>
              <a:lnSpc>
                <a:spcPct val="100000"/>
              </a:lnSpc>
              <a:spcAft>
                <a:spcPts val="600"/>
              </a:spcAft>
            </a:pPr>
            <a:r>
              <a:rPr lang="en-US" sz="3200" dirty="0">
                <a:latin typeface="Lato" panose="020F0502020204030203" pitchFamily="34" charset="0"/>
                <a:cs typeface="Arial" panose="020B0604020202020204" pitchFamily="34" charset="0"/>
              </a:rPr>
              <a:t>NO PRACTICE</a:t>
            </a:r>
          </a:p>
          <a:p>
            <a:endParaRPr lang="en-US" sz="3600" dirty="0">
              <a:solidFill>
                <a:srgbClr val="FFFFFF"/>
              </a:solidFill>
              <a:latin typeface="Lato" panose="020F0502020204030203" pitchFamily="34" charset="0"/>
              <a:cs typeface="Arial" panose="020B0604020202020204" pitchFamily="34" charset="0"/>
            </a:endParaRPr>
          </a:p>
        </p:txBody>
      </p:sp>
      <p:sp>
        <p:nvSpPr>
          <p:cNvPr id="2" name="Freeform 2">
            <a:extLst>
              <a:ext uri="{FF2B5EF4-FFF2-40B4-BE49-F238E27FC236}">
                <a16:creationId xmlns:a16="http://schemas.microsoft.com/office/drawing/2014/main" id="{B302DD0B-9A19-FB26-082D-0B24B9472A85}"/>
              </a:ext>
            </a:extLst>
          </p:cNvPr>
          <p:cNvSpPr/>
          <p:nvPr/>
        </p:nvSpPr>
        <p:spPr>
          <a:xfrm>
            <a:off x="0" y="364332"/>
            <a:ext cx="5423353" cy="6129336"/>
          </a:xfrm>
          <a:custGeom>
            <a:avLst/>
            <a:gdLst/>
            <a:ahLst/>
            <a:cxnLst/>
            <a:rect l="l" t="t" r="r" b="b"/>
            <a:pathLst>
              <a:path w="8173135" h="8229600">
                <a:moveTo>
                  <a:pt x="0" y="0"/>
                </a:moveTo>
                <a:lnTo>
                  <a:pt x="8173135" y="0"/>
                </a:lnTo>
                <a:lnTo>
                  <a:pt x="8173135" y="8229600"/>
                </a:lnTo>
                <a:lnTo>
                  <a:pt x="0" y="8229600"/>
                </a:lnTo>
                <a:lnTo>
                  <a:pt x="0" y="0"/>
                </a:lnTo>
                <a:close/>
              </a:path>
            </a:pathLst>
          </a:custGeom>
          <a:blipFill>
            <a:blip r:embed="rId3"/>
            <a:stretch>
              <a:fillRect r="-50847"/>
            </a:stretch>
          </a:blipFill>
        </p:spPr>
        <p:txBody>
          <a:bodyPr/>
          <a:lstStyle/>
          <a:p>
            <a:endParaRPr lang="en-US"/>
          </a:p>
        </p:txBody>
      </p:sp>
    </p:spTree>
    <p:extLst>
      <p:ext uri="{BB962C8B-B14F-4D97-AF65-F5344CB8AC3E}">
        <p14:creationId xmlns:p14="http://schemas.microsoft.com/office/powerpoint/2010/main" val="10721118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fade">
                                      <p:cBhvr>
                                        <p:cTn id="12" dur="500"/>
                                        <p:tgtEl>
                                          <p:spTgt spid="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animEffect transition="in" filter="fade">
                                      <p:cBhvr>
                                        <p:cTn id="17" dur="500"/>
                                        <p:tgtEl>
                                          <p:spTgt spid="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6">
                                            <p:txEl>
                                              <p:pRg st="3" end="3"/>
                                            </p:txEl>
                                          </p:spTgt>
                                        </p:tgtEl>
                                        <p:attrNameLst>
                                          <p:attrName>style.visibility</p:attrName>
                                        </p:attrNameLst>
                                      </p:cBhvr>
                                      <p:to>
                                        <p:strVal val="visible"/>
                                      </p:to>
                                    </p:set>
                                    <p:animEffect transition="in" filter="fade">
                                      <p:cBhvr>
                                        <p:cTn id="22" dur="500"/>
                                        <p:tgtEl>
                                          <p:spTgt spid="6">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6">
                                            <p:txEl>
                                              <p:pRg st="4" end="4"/>
                                            </p:txEl>
                                          </p:spTgt>
                                        </p:tgtEl>
                                        <p:attrNameLst>
                                          <p:attrName>style.visibility</p:attrName>
                                        </p:attrNameLst>
                                      </p:cBhvr>
                                      <p:to>
                                        <p:strVal val="visible"/>
                                      </p:to>
                                    </p:set>
                                    <p:animEffect transition="in" filter="fade">
                                      <p:cBhvr>
                                        <p:cTn id="27" dur="500"/>
                                        <p:tgtEl>
                                          <p:spTgt spid="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CFBB4DA9-1E12-A939-A4AE-1DD21089267C}"/>
              </a:ext>
            </a:extLst>
          </p:cNvPr>
          <p:cNvPicPr>
            <a:picLocks noChangeAspect="1"/>
          </p:cNvPicPr>
          <p:nvPr/>
        </p:nvPicPr>
        <p:blipFill>
          <a:blip r:embed="rId3"/>
          <a:stretch>
            <a:fillRect/>
          </a:stretch>
        </p:blipFill>
        <p:spPr>
          <a:xfrm>
            <a:off x="688537" y="629886"/>
            <a:ext cx="3806687" cy="5075583"/>
          </a:xfrm>
          <a:prstGeom prst="rect">
            <a:avLst/>
          </a:prstGeom>
        </p:spPr>
      </p:pic>
      <p:pic>
        <p:nvPicPr>
          <p:cNvPr id="9" name="Picture 8">
            <a:extLst>
              <a:ext uri="{FF2B5EF4-FFF2-40B4-BE49-F238E27FC236}">
                <a16:creationId xmlns:a16="http://schemas.microsoft.com/office/drawing/2014/main" id="{D5100684-024F-1239-DF80-2A6820321948}"/>
              </a:ext>
            </a:extLst>
          </p:cNvPr>
          <p:cNvPicPr>
            <a:picLocks noChangeAspect="1"/>
          </p:cNvPicPr>
          <p:nvPr/>
        </p:nvPicPr>
        <p:blipFill>
          <a:blip r:embed="rId4"/>
          <a:stretch>
            <a:fillRect/>
          </a:stretch>
        </p:blipFill>
        <p:spPr>
          <a:xfrm>
            <a:off x="1425067" y="5885214"/>
            <a:ext cx="2333625" cy="685800"/>
          </a:xfrm>
          <a:prstGeom prst="rect">
            <a:avLst/>
          </a:prstGeom>
        </p:spPr>
      </p:pic>
      <p:pic>
        <p:nvPicPr>
          <p:cNvPr id="11" name="Picture 10">
            <a:extLst>
              <a:ext uri="{FF2B5EF4-FFF2-40B4-BE49-F238E27FC236}">
                <a16:creationId xmlns:a16="http://schemas.microsoft.com/office/drawing/2014/main" id="{EFA2C867-715F-577F-6FCC-FBC07BA3856E}"/>
              </a:ext>
            </a:extLst>
          </p:cNvPr>
          <p:cNvPicPr>
            <a:picLocks noChangeAspect="1"/>
          </p:cNvPicPr>
          <p:nvPr/>
        </p:nvPicPr>
        <p:blipFill>
          <a:blip r:embed="rId5"/>
          <a:stretch>
            <a:fillRect/>
          </a:stretch>
        </p:blipFill>
        <p:spPr>
          <a:xfrm>
            <a:off x="8793810" y="738187"/>
            <a:ext cx="3076575" cy="5381625"/>
          </a:xfrm>
          <a:prstGeom prst="rect">
            <a:avLst/>
          </a:prstGeom>
        </p:spPr>
      </p:pic>
      <p:pic>
        <p:nvPicPr>
          <p:cNvPr id="13" name="Picture 12">
            <a:extLst>
              <a:ext uri="{FF2B5EF4-FFF2-40B4-BE49-F238E27FC236}">
                <a16:creationId xmlns:a16="http://schemas.microsoft.com/office/drawing/2014/main" id="{C925B512-7650-7D29-09AA-0D0FB2C9AA97}"/>
              </a:ext>
            </a:extLst>
          </p:cNvPr>
          <p:cNvPicPr>
            <a:picLocks noChangeAspect="1"/>
          </p:cNvPicPr>
          <p:nvPr/>
        </p:nvPicPr>
        <p:blipFill>
          <a:blip r:embed="rId6"/>
          <a:stretch>
            <a:fillRect/>
          </a:stretch>
        </p:blipFill>
        <p:spPr>
          <a:xfrm>
            <a:off x="5094514" y="676779"/>
            <a:ext cx="3217705" cy="5170944"/>
          </a:xfrm>
          <a:prstGeom prst="rect">
            <a:avLst/>
          </a:prstGeom>
        </p:spPr>
      </p:pic>
    </p:spTree>
    <p:extLst>
      <p:ext uri="{BB962C8B-B14F-4D97-AF65-F5344CB8AC3E}">
        <p14:creationId xmlns:p14="http://schemas.microsoft.com/office/powerpoint/2010/main" val="28952082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2">
            <a:extLst>
              <a:ext uri="{FF2B5EF4-FFF2-40B4-BE49-F238E27FC236}">
                <a16:creationId xmlns:a16="http://schemas.microsoft.com/office/drawing/2014/main" id="{8642E3F7-DBF0-91AA-153B-A04D1FE23AD3}"/>
              </a:ext>
            </a:extLst>
          </p:cNvPr>
          <p:cNvSpPr/>
          <p:nvPr/>
        </p:nvSpPr>
        <p:spPr>
          <a:xfrm>
            <a:off x="1" y="0"/>
            <a:ext cx="12192000" cy="6858000"/>
          </a:xfrm>
          <a:custGeom>
            <a:avLst/>
            <a:gdLst/>
            <a:ahLst/>
            <a:cxnLst/>
            <a:rect l="l" t="t" r="r" b="b"/>
            <a:pathLst>
              <a:path w="12540343" h="8229600">
                <a:moveTo>
                  <a:pt x="0" y="0"/>
                </a:moveTo>
                <a:lnTo>
                  <a:pt x="12540342" y="0"/>
                </a:lnTo>
                <a:lnTo>
                  <a:pt x="12540342" y="8229600"/>
                </a:lnTo>
                <a:lnTo>
                  <a:pt x="0" y="8229600"/>
                </a:lnTo>
                <a:lnTo>
                  <a:pt x="0" y="0"/>
                </a:lnTo>
                <a:close/>
              </a:path>
            </a:pathLst>
          </a:custGeom>
          <a:blipFill>
            <a:blip r:embed="rId3">
              <a:alphaModFix amt="59000"/>
            </a:blip>
            <a:stretch>
              <a:fillRect/>
            </a:stretch>
          </a:blipFill>
        </p:spPr>
        <p:txBody>
          <a:bodyPr/>
          <a:lstStyle/>
          <a:p>
            <a:endParaRPr lang="en-US"/>
          </a:p>
        </p:txBody>
      </p:sp>
      <p:sp>
        <p:nvSpPr>
          <p:cNvPr id="2" name="Title 1">
            <a:extLst>
              <a:ext uri="{FF2B5EF4-FFF2-40B4-BE49-F238E27FC236}">
                <a16:creationId xmlns:a16="http://schemas.microsoft.com/office/drawing/2014/main" id="{49DAF645-94E3-5484-7110-615AD2D6E589}"/>
              </a:ext>
            </a:extLst>
          </p:cNvPr>
          <p:cNvSpPr>
            <a:spLocks noGrp="1"/>
          </p:cNvSpPr>
          <p:nvPr>
            <p:ph type="title"/>
          </p:nvPr>
        </p:nvSpPr>
        <p:spPr>
          <a:xfrm>
            <a:off x="838200" y="2522438"/>
            <a:ext cx="10515600" cy="1536382"/>
          </a:xfrm>
        </p:spPr>
        <p:txBody>
          <a:bodyPr>
            <a:normAutofit/>
          </a:bodyPr>
          <a:lstStyle/>
          <a:p>
            <a:pPr algn="ctr"/>
            <a:r>
              <a:rPr lang="en-US" dirty="0">
                <a:latin typeface="Lato" panose="020F0502020204030203" pitchFamily="34" charset="0"/>
                <a:cs typeface="Arial" panose="020B0604020202020204" pitchFamily="34" charset="0"/>
              </a:rPr>
              <a:t>WHAT WORKS? </a:t>
            </a:r>
          </a:p>
        </p:txBody>
      </p:sp>
    </p:spTree>
    <p:extLst>
      <p:ext uri="{BB962C8B-B14F-4D97-AF65-F5344CB8AC3E}">
        <p14:creationId xmlns:p14="http://schemas.microsoft.com/office/powerpoint/2010/main" val="35080034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2">
            <a:extLst>
              <a:ext uri="{FF2B5EF4-FFF2-40B4-BE49-F238E27FC236}">
                <a16:creationId xmlns:a16="http://schemas.microsoft.com/office/drawing/2014/main" id="{553448C0-1043-B447-961C-9F92DAF128E9}"/>
              </a:ext>
            </a:extLst>
          </p:cNvPr>
          <p:cNvSpPr txBox="1">
            <a:spLocks/>
          </p:cNvSpPr>
          <p:nvPr/>
        </p:nvSpPr>
        <p:spPr>
          <a:xfrm>
            <a:off x="4255081" y="3733800"/>
            <a:ext cx="7799539" cy="4362259"/>
          </a:xfrm>
          <a:prstGeom prst="rect">
            <a:avLst/>
          </a:prstGeom>
        </p:spPr>
        <p:txBody>
          <a:bodyPr vert="horz" lIns="91440" tIns="45720" rIns="91440" bIns="45720" rtlCol="0" anchor="b">
            <a:no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tint val="75000"/>
                  </a:schemeClr>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a:spcAft>
                <a:spcPts val="1200"/>
              </a:spcAft>
            </a:pPr>
            <a:r>
              <a:rPr lang="en-US" sz="3600" dirty="0">
                <a:latin typeface="Lato" panose="020F0502020204030203" pitchFamily="34" charset="0"/>
                <a:cs typeface="Arial" panose="020B0604020202020204" pitchFamily="34" charset="0"/>
              </a:rPr>
              <a:t>ALUMNI</a:t>
            </a:r>
          </a:p>
          <a:p>
            <a:pPr>
              <a:spcAft>
                <a:spcPts val="1200"/>
              </a:spcAft>
            </a:pPr>
            <a:r>
              <a:rPr lang="en-US" sz="3600" dirty="0">
                <a:latin typeface="Lato" panose="020F0502020204030203" pitchFamily="34" charset="0"/>
                <a:cs typeface="Arial" panose="020B0604020202020204" pitchFamily="34" charset="0"/>
              </a:rPr>
              <a:t>STUDENT BECOMES THE TEACHER</a:t>
            </a:r>
          </a:p>
          <a:p>
            <a:pPr>
              <a:spcAft>
                <a:spcPts val="1200"/>
              </a:spcAft>
            </a:pPr>
            <a:r>
              <a:rPr lang="en-US" sz="3600" dirty="0">
                <a:latin typeface="Lato" panose="020F0502020204030203" pitchFamily="34" charset="0"/>
                <a:cs typeface="Arial" panose="020B0604020202020204" pitchFamily="34" charset="0"/>
              </a:rPr>
              <a:t>SDL METHODS</a:t>
            </a:r>
          </a:p>
          <a:p>
            <a:pPr>
              <a:spcAft>
                <a:spcPts val="1200"/>
              </a:spcAft>
            </a:pPr>
            <a:r>
              <a:rPr lang="en-US" sz="3600" dirty="0">
                <a:latin typeface="Lato" panose="020F0502020204030203" pitchFamily="34" charset="0"/>
                <a:cs typeface="Arial" panose="020B0604020202020204" pitchFamily="34" charset="0"/>
              </a:rPr>
              <a:t>ACCOUNTABILITY</a:t>
            </a:r>
          </a:p>
          <a:p>
            <a:pPr>
              <a:spcAft>
                <a:spcPts val="1200"/>
              </a:spcAft>
            </a:pPr>
            <a:r>
              <a:rPr lang="en-US" sz="3600" dirty="0">
                <a:latin typeface="Lato" panose="020F0502020204030203" pitchFamily="34" charset="0"/>
                <a:cs typeface="Arial" panose="020B0604020202020204" pitchFamily="34" charset="0"/>
              </a:rPr>
              <a:t>ADAPTABILITY TRAINING</a:t>
            </a:r>
          </a:p>
          <a:p>
            <a:pPr>
              <a:spcAft>
                <a:spcPts val="1200"/>
              </a:spcAft>
            </a:pPr>
            <a:endParaRPr lang="en-US" sz="3600" dirty="0">
              <a:latin typeface="Lato" panose="020F0502020204030203" pitchFamily="34" charset="0"/>
              <a:cs typeface="Arial" panose="020B0604020202020204" pitchFamily="34" charset="0"/>
            </a:endParaRPr>
          </a:p>
          <a:p>
            <a:endParaRPr lang="en-US" sz="3600" dirty="0">
              <a:latin typeface="Lato" panose="020F0502020204030203" pitchFamily="34" charset="0"/>
              <a:cs typeface="Arial" panose="020B0604020202020204" pitchFamily="34" charset="0"/>
            </a:endParaRPr>
          </a:p>
          <a:p>
            <a:endParaRPr lang="en-US" sz="3600" dirty="0">
              <a:latin typeface="Lato" panose="020F0502020204030203" pitchFamily="34" charset="0"/>
              <a:cs typeface="Arial" panose="020B0604020202020204" pitchFamily="34" charset="0"/>
            </a:endParaRPr>
          </a:p>
          <a:p>
            <a:endParaRPr lang="en-US" sz="3600" dirty="0">
              <a:solidFill>
                <a:srgbClr val="FFFFFF"/>
              </a:solidFill>
              <a:latin typeface="Lato" panose="020F0502020204030203" pitchFamily="34" charset="0"/>
              <a:cs typeface="Arial" panose="020B0604020202020204" pitchFamily="34" charset="0"/>
            </a:endParaRPr>
          </a:p>
        </p:txBody>
      </p:sp>
      <p:pic>
        <p:nvPicPr>
          <p:cNvPr id="2052" name="Picture 4" descr="Mr. Miyagi - Wikipedia">
            <a:extLst>
              <a:ext uri="{FF2B5EF4-FFF2-40B4-BE49-F238E27FC236}">
                <a16:creationId xmlns:a16="http://schemas.microsoft.com/office/drawing/2014/main" id="{AED969C8-41D3-50B4-7F33-3605CEF89F8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8018" y="1118046"/>
            <a:ext cx="3599133" cy="46219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506841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fade">
                                      <p:cBhvr>
                                        <p:cTn id="12" dur="500"/>
                                        <p:tgtEl>
                                          <p:spTgt spid="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animEffect transition="in" filter="fade">
                                      <p:cBhvr>
                                        <p:cTn id="17" dur="500"/>
                                        <p:tgtEl>
                                          <p:spTgt spid="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6">
                                            <p:txEl>
                                              <p:pRg st="3" end="3"/>
                                            </p:txEl>
                                          </p:spTgt>
                                        </p:tgtEl>
                                        <p:attrNameLst>
                                          <p:attrName>style.visibility</p:attrName>
                                        </p:attrNameLst>
                                      </p:cBhvr>
                                      <p:to>
                                        <p:strVal val="visible"/>
                                      </p:to>
                                    </p:set>
                                    <p:animEffect transition="in" filter="fade">
                                      <p:cBhvr>
                                        <p:cTn id="22" dur="500"/>
                                        <p:tgtEl>
                                          <p:spTgt spid="6">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6">
                                            <p:txEl>
                                              <p:pRg st="4" end="4"/>
                                            </p:txEl>
                                          </p:spTgt>
                                        </p:tgtEl>
                                        <p:attrNameLst>
                                          <p:attrName>style.visibility</p:attrName>
                                        </p:attrNameLst>
                                      </p:cBhvr>
                                      <p:to>
                                        <p:strVal val="visible"/>
                                      </p:to>
                                    </p:set>
                                    <p:animEffect transition="in" filter="fade">
                                      <p:cBhvr>
                                        <p:cTn id="27" dur="500"/>
                                        <p:tgtEl>
                                          <p:spTgt spid="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ADD01B-E0D0-F9B7-7B20-DB73FAEC8ACE}"/>
              </a:ext>
            </a:extLst>
          </p:cNvPr>
          <p:cNvSpPr>
            <a:spLocks noGrp="1"/>
          </p:cNvSpPr>
          <p:nvPr>
            <p:ph type="title"/>
          </p:nvPr>
        </p:nvSpPr>
        <p:spPr/>
        <p:txBody>
          <a:bodyPr/>
          <a:lstStyle/>
          <a:p>
            <a:endParaRPr lang="en-US"/>
          </a:p>
        </p:txBody>
      </p:sp>
      <p:sp>
        <p:nvSpPr>
          <p:cNvPr id="3" name="Text Placeholder 2">
            <a:extLst>
              <a:ext uri="{FF2B5EF4-FFF2-40B4-BE49-F238E27FC236}">
                <a16:creationId xmlns:a16="http://schemas.microsoft.com/office/drawing/2014/main" id="{AE9BFF38-3140-D086-D622-54B6C86D4CF6}"/>
              </a:ext>
            </a:extLst>
          </p:cNvPr>
          <p:cNvSpPr>
            <a:spLocks noGrp="1"/>
          </p:cNvSpPr>
          <p:nvPr>
            <p:ph type="body" idx="1"/>
          </p:nvPr>
        </p:nvSpPr>
        <p:spPr/>
        <p:txBody>
          <a:bodyPr/>
          <a:lstStyle/>
          <a:p>
            <a:endParaRPr lang="en-US"/>
          </a:p>
        </p:txBody>
      </p:sp>
      <p:sp>
        <p:nvSpPr>
          <p:cNvPr id="4" name="Freeform 2">
            <a:extLst>
              <a:ext uri="{FF2B5EF4-FFF2-40B4-BE49-F238E27FC236}">
                <a16:creationId xmlns:a16="http://schemas.microsoft.com/office/drawing/2014/main" id="{1D27DB39-0851-1005-76C7-2928C5EB093E}"/>
              </a:ext>
            </a:extLst>
          </p:cNvPr>
          <p:cNvSpPr/>
          <p:nvPr/>
        </p:nvSpPr>
        <p:spPr>
          <a:xfrm>
            <a:off x="0" y="0"/>
            <a:ext cx="12192000" cy="7179733"/>
          </a:xfrm>
          <a:custGeom>
            <a:avLst/>
            <a:gdLst/>
            <a:ahLst/>
            <a:cxnLst/>
            <a:rect l="l" t="t" r="r" b="b"/>
            <a:pathLst>
              <a:path w="13019802" h="8229600">
                <a:moveTo>
                  <a:pt x="0" y="0"/>
                </a:moveTo>
                <a:lnTo>
                  <a:pt x="13019802" y="0"/>
                </a:lnTo>
                <a:lnTo>
                  <a:pt x="13019802" y="8229600"/>
                </a:lnTo>
                <a:lnTo>
                  <a:pt x="0" y="8229600"/>
                </a:lnTo>
                <a:lnTo>
                  <a:pt x="0" y="0"/>
                </a:lnTo>
                <a:close/>
              </a:path>
            </a:pathLst>
          </a:custGeom>
          <a:blipFill>
            <a:blip r:embed="rId2"/>
            <a:stretch>
              <a:fillRect/>
            </a:stretch>
          </a:blipFill>
        </p:spPr>
        <p:txBody>
          <a:bodyPr/>
          <a:lstStyle/>
          <a:p>
            <a:endParaRPr lang="en-US"/>
          </a:p>
        </p:txBody>
      </p:sp>
    </p:spTree>
    <p:extLst>
      <p:ext uri="{BB962C8B-B14F-4D97-AF65-F5344CB8AC3E}">
        <p14:creationId xmlns:p14="http://schemas.microsoft.com/office/powerpoint/2010/main" val="17860834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2">
            <a:extLst>
              <a:ext uri="{FF2B5EF4-FFF2-40B4-BE49-F238E27FC236}">
                <a16:creationId xmlns:a16="http://schemas.microsoft.com/office/drawing/2014/main" id="{84380A56-66BC-A935-8B05-968A4A21919C}"/>
              </a:ext>
            </a:extLst>
          </p:cNvPr>
          <p:cNvSpPr/>
          <p:nvPr/>
        </p:nvSpPr>
        <p:spPr>
          <a:xfrm>
            <a:off x="0" y="-40922"/>
            <a:ext cx="12192000" cy="6898922"/>
          </a:xfrm>
          <a:custGeom>
            <a:avLst/>
            <a:gdLst/>
            <a:ahLst/>
            <a:cxnLst/>
            <a:rect l="l" t="t" r="r" b="b"/>
            <a:pathLst>
              <a:path w="12344400" h="8229600">
                <a:moveTo>
                  <a:pt x="0" y="0"/>
                </a:moveTo>
                <a:lnTo>
                  <a:pt x="12344400" y="0"/>
                </a:lnTo>
                <a:lnTo>
                  <a:pt x="12344400" y="8229600"/>
                </a:lnTo>
                <a:lnTo>
                  <a:pt x="0" y="8229600"/>
                </a:lnTo>
                <a:lnTo>
                  <a:pt x="0" y="0"/>
                </a:lnTo>
                <a:close/>
              </a:path>
            </a:pathLst>
          </a:custGeom>
          <a:blipFill>
            <a:blip r:embed="rId3"/>
            <a:stretch>
              <a:fillRect/>
            </a:stretch>
          </a:blipFill>
        </p:spPr>
        <p:txBody>
          <a:bodyPr/>
          <a:lstStyle/>
          <a:p>
            <a:endParaRPr lang="en-US"/>
          </a:p>
        </p:txBody>
      </p:sp>
    </p:spTree>
    <p:extLst>
      <p:ext uri="{BB962C8B-B14F-4D97-AF65-F5344CB8AC3E}">
        <p14:creationId xmlns:p14="http://schemas.microsoft.com/office/powerpoint/2010/main" val="10143795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2">
            <a:extLst>
              <a:ext uri="{FF2B5EF4-FFF2-40B4-BE49-F238E27FC236}">
                <a16:creationId xmlns:a16="http://schemas.microsoft.com/office/drawing/2014/main" id="{553448C0-1043-B447-961C-9F92DAF128E9}"/>
              </a:ext>
            </a:extLst>
          </p:cNvPr>
          <p:cNvSpPr txBox="1">
            <a:spLocks/>
          </p:cNvSpPr>
          <p:nvPr/>
        </p:nvSpPr>
        <p:spPr>
          <a:xfrm>
            <a:off x="4107542" y="0"/>
            <a:ext cx="6290930" cy="4362259"/>
          </a:xfrm>
          <a:prstGeom prst="rect">
            <a:avLst/>
          </a:prstGeom>
        </p:spPr>
        <p:txBody>
          <a:bodyPr vert="horz" lIns="91440" tIns="45720" rIns="91440" bIns="45720" rtlCol="0" anchor="b">
            <a:no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tint val="75000"/>
                  </a:schemeClr>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r>
              <a:rPr lang="en-US" sz="3600" dirty="0">
                <a:latin typeface="Lato" panose="020F0502020204030203" pitchFamily="34" charset="0"/>
                <a:cs typeface="Arial" panose="020B0604020202020204" pitchFamily="34" charset="0"/>
              </a:rPr>
              <a:t>GAMIFICATION</a:t>
            </a:r>
          </a:p>
          <a:p>
            <a:endParaRPr lang="en-US" sz="3600" dirty="0">
              <a:solidFill>
                <a:srgbClr val="FFFFFF"/>
              </a:solidFill>
              <a:latin typeface="Lato" panose="020F0502020204030203" pitchFamily="34" charset="0"/>
              <a:cs typeface="Arial" panose="020B0604020202020204" pitchFamily="34" charset="0"/>
            </a:endParaRPr>
          </a:p>
        </p:txBody>
      </p:sp>
    </p:spTree>
    <p:extLst>
      <p:ext uri="{BB962C8B-B14F-4D97-AF65-F5344CB8AC3E}">
        <p14:creationId xmlns:p14="http://schemas.microsoft.com/office/powerpoint/2010/main" val="41168958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4FCBE3-1098-78A9-0E0B-659680D777FF}"/>
              </a:ext>
            </a:extLst>
          </p:cNvPr>
          <p:cNvSpPr>
            <a:spLocks noGrp="1"/>
          </p:cNvSpPr>
          <p:nvPr>
            <p:ph type="title"/>
          </p:nvPr>
        </p:nvSpPr>
        <p:spPr>
          <a:xfrm>
            <a:off x="1212511" y="255135"/>
            <a:ext cx="10054203" cy="1325563"/>
          </a:xfrm>
        </p:spPr>
        <p:txBody>
          <a:bodyPr>
            <a:normAutofit fontScale="90000"/>
          </a:bodyPr>
          <a:lstStyle/>
          <a:p>
            <a:r>
              <a:rPr lang="en-US" sz="3000" dirty="0">
                <a:latin typeface="Lato" panose="020F0502020204030203" pitchFamily="34" charset="0"/>
                <a:ea typeface="Calibri" panose="020F0502020204030204" pitchFamily="34" charset="0"/>
              </a:rPr>
              <a:t>USING GAMIFICATION TO DELIVER AN EXCITING AND RELVENAT LEARNING EXPEREINCE </a:t>
            </a:r>
            <a:br>
              <a:rPr lang="en-US" sz="3000" dirty="0">
                <a:effectLst/>
                <a:latin typeface="Lato" panose="020F0502020204030203" pitchFamily="34" charset="0"/>
                <a:ea typeface="Calibri" panose="020F0502020204030204" pitchFamily="34" charset="0"/>
              </a:rPr>
            </a:br>
            <a:endParaRPr lang="en-US" sz="3000" dirty="0">
              <a:latin typeface="Lato" panose="020F0502020204030203" pitchFamily="34" charset="0"/>
            </a:endParaRPr>
          </a:p>
        </p:txBody>
      </p:sp>
      <p:graphicFrame>
        <p:nvGraphicFramePr>
          <p:cNvPr id="4" name="Chart 3">
            <a:extLst>
              <a:ext uri="{FF2B5EF4-FFF2-40B4-BE49-F238E27FC236}">
                <a16:creationId xmlns:a16="http://schemas.microsoft.com/office/drawing/2014/main" id="{48AC2641-E0F9-2592-9B33-2D6DD904CE5F}"/>
              </a:ext>
            </a:extLst>
          </p:cNvPr>
          <p:cNvGraphicFramePr>
            <a:graphicFrameLocks/>
          </p:cNvGraphicFramePr>
          <p:nvPr>
            <p:extLst>
              <p:ext uri="{D42A27DB-BD31-4B8C-83A1-F6EECF244321}">
                <p14:modId xmlns:p14="http://schemas.microsoft.com/office/powerpoint/2010/main" val="861026506"/>
              </p:ext>
            </p:extLst>
          </p:nvPr>
        </p:nvGraphicFramePr>
        <p:xfrm>
          <a:off x="1212511" y="883787"/>
          <a:ext cx="10951027" cy="5105400"/>
        </p:xfrm>
        <a:graphic>
          <a:graphicData uri="http://schemas.openxmlformats.org/drawingml/2006/chart">
            <c:chart xmlns:c="http://schemas.openxmlformats.org/drawingml/2006/chart" xmlns:r="http://schemas.openxmlformats.org/officeDocument/2006/relationships" r:id="rId3"/>
          </a:graphicData>
        </a:graphic>
      </p:graphicFrame>
      <p:sp>
        <p:nvSpPr>
          <p:cNvPr id="5" name="Title 1">
            <a:extLst>
              <a:ext uri="{FF2B5EF4-FFF2-40B4-BE49-F238E27FC236}">
                <a16:creationId xmlns:a16="http://schemas.microsoft.com/office/drawing/2014/main" id="{4B93CCC9-C0FE-1AB6-1C50-C2EF85927238}"/>
              </a:ext>
            </a:extLst>
          </p:cNvPr>
          <p:cNvSpPr txBox="1">
            <a:spLocks/>
          </p:cNvSpPr>
          <p:nvPr/>
        </p:nvSpPr>
        <p:spPr>
          <a:xfrm rot="16200000">
            <a:off x="-4708071" y="-742498"/>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000" dirty="0">
                <a:solidFill>
                  <a:srgbClr val="00B0F0"/>
                </a:solidFill>
                <a:latin typeface="Lato" panose="020F0502020204030203" pitchFamily="34" charset="0"/>
                <a:ea typeface="Times New Roman" panose="02020603050405020304" pitchFamily="18" charset="0"/>
              </a:rPr>
              <a:t>Average Number of Role Plays</a:t>
            </a:r>
            <a:br>
              <a:rPr lang="en-US" sz="2000" dirty="0">
                <a:solidFill>
                  <a:srgbClr val="00B0F0"/>
                </a:solidFill>
                <a:latin typeface="Lato" panose="020F0502020204030203" pitchFamily="34" charset="0"/>
                <a:ea typeface="Calibri" panose="020F0502020204030204" pitchFamily="34" charset="0"/>
              </a:rPr>
            </a:br>
            <a:endParaRPr lang="en-US" sz="2000" dirty="0">
              <a:solidFill>
                <a:srgbClr val="00B0F0"/>
              </a:solidFill>
              <a:latin typeface="Lato" panose="020F0502020204030203" pitchFamily="34" charset="0"/>
            </a:endParaRPr>
          </a:p>
        </p:txBody>
      </p:sp>
      <p:sp>
        <p:nvSpPr>
          <p:cNvPr id="6" name="Title 1">
            <a:extLst>
              <a:ext uri="{FF2B5EF4-FFF2-40B4-BE49-F238E27FC236}">
                <a16:creationId xmlns:a16="http://schemas.microsoft.com/office/drawing/2014/main" id="{7090D2E5-BE48-652B-E827-7626AD5581FE}"/>
              </a:ext>
            </a:extLst>
          </p:cNvPr>
          <p:cNvSpPr txBox="1">
            <a:spLocks/>
          </p:cNvSpPr>
          <p:nvPr/>
        </p:nvSpPr>
        <p:spPr>
          <a:xfrm>
            <a:off x="2100944" y="6094192"/>
            <a:ext cx="8708571" cy="1079158"/>
          </a:xfrm>
          <a:prstGeom prst="rect">
            <a:avLst/>
          </a:prstGeom>
          <a:solidFill>
            <a:schemeClr val="bg1"/>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000" dirty="0">
                <a:solidFill>
                  <a:srgbClr val="00B0F0"/>
                </a:solidFill>
                <a:latin typeface="Lato" panose="020F0502020204030203" pitchFamily="34" charset="0"/>
                <a:ea typeface="Times New Roman" panose="02020603050405020304" pitchFamily="18" charset="0"/>
              </a:rPr>
              <a:t>Gender and Ethnicity Spring 2022 vs. Spring 2023 (pre and post gamification)</a:t>
            </a:r>
            <a:br>
              <a:rPr lang="en-US" sz="2000" dirty="0">
                <a:solidFill>
                  <a:srgbClr val="00B0F0"/>
                </a:solidFill>
                <a:latin typeface="Lato" panose="020F0502020204030203" pitchFamily="34" charset="0"/>
                <a:ea typeface="Calibri" panose="020F0502020204030204" pitchFamily="34" charset="0"/>
              </a:rPr>
            </a:br>
            <a:endParaRPr lang="en-US" sz="2000" dirty="0">
              <a:solidFill>
                <a:srgbClr val="00B0F0"/>
              </a:solidFill>
              <a:latin typeface="Lato" panose="020F0502020204030203" pitchFamily="34" charset="0"/>
            </a:endParaRPr>
          </a:p>
        </p:txBody>
      </p:sp>
      <p:sp>
        <p:nvSpPr>
          <p:cNvPr id="7" name="TextBox 6">
            <a:extLst>
              <a:ext uri="{FF2B5EF4-FFF2-40B4-BE49-F238E27FC236}">
                <a16:creationId xmlns:a16="http://schemas.microsoft.com/office/drawing/2014/main" id="{A54EBF37-D5DB-9592-2AB3-DFB311003B03}"/>
              </a:ext>
            </a:extLst>
          </p:cNvPr>
          <p:cNvSpPr txBox="1"/>
          <p:nvPr/>
        </p:nvSpPr>
        <p:spPr>
          <a:xfrm>
            <a:off x="2667000" y="5784617"/>
            <a:ext cx="2514600" cy="379192"/>
          </a:xfrm>
          <a:prstGeom prst="rect">
            <a:avLst/>
          </a:prstGeom>
          <a:solidFill>
            <a:schemeClr val="bg1"/>
          </a:solidFill>
        </p:spPr>
        <p:txBody>
          <a:bodyPr wrap="square" rtlCol="0">
            <a:spAutoFit/>
          </a:bodyPr>
          <a:lstStyle/>
          <a:p>
            <a:r>
              <a:rPr lang="en-US" dirty="0">
                <a:latin typeface="Lato" panose="020F0502020204030203" pitchFamily="34" charset="0"/>
              </a:rPr>
              <a:t>Spring 2022 Role Play</a:t>
            </a:r>
          </a:p>
        </p:txBody>
      </p:sp>
      <p:sp>
        <p:nvSpPr>
          <p:cNvPr id="8" name="TextBox 7">
            <a:extLst>
              <a:ext uri="{FF2B5EF4-FFF2-40B4-BE49-F238E27FC236}">
                <a16:creationId xmlns:a16="http://schemas.microsoft.com/office/drawing/2014/main" id="{EEEA88BA-2E1A-619D-B4AA-481E1BA48818}"/>
              </a:ext>
            </a:extLst>
          </p:cNvPr>
          <p:cNvSpPr txBox="1"/>
          <p:nvPr/>
        </p:nvSpPr>
        <p:spPr>
          <a:xfrm>
            <a:off x="7663543" y="5784617"/>
            <a:ext cx="2514600" cy="379192"/>
          </a:xfrm>
          <a:prstGeom prst="rect">
            <a:avLst/>
          </a:prstGeom>
          <a:solidFill>
            <a:schemeClr val="bg1"/>
          </a:solidFill>
        </p:spPr>
        <p:txBody>
          <a:bodyPr wrap="square" rtlCol="0">
            <a:spAutoFit/>
          </a:bodyPr>
          <a:lstStyle/>
          <a:p>
            <a:r>
              <a:rPr lang="en-US" dirty="0">
                <a:latin typeface="Lato" panose="020F0502020204030203" pitchFamily="34" charset="0"/>
              </a:rPr>
              <a:t>Spring 2023 Role Play</a:t>
            </a:r>
          </a:p>
        </p:txBody>
      </p:sp>
    </p:spTree>
    <p:extLst>
      <p:ext uri="{BB962C8B-B14F-4D97-AF65-F5344CB8AC3E}">
        <p14:creationId xmlns:p14="http://schemas.microsoft.com/office/powerpoint/2010/main" val="40359287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P spid="5" grpId="0"/>
      <p:bldP spid="6" grpId="0" animBg="1"/>
    </p:bldLst>
  </p:timing>
</p:sld>
</file>

<file path=ppt/slides/slide15.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8E102B0A-F451-80FA-586A-D17B77EE0C5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4033" t="7605" b="7340"/>
          <a:stretch/>
        </p:blipFill>
        <p:spPr bwMode="auto">
          <a:xfrm>
            <a:off x="2062716" y="1137684"/>
            <a:ext cx="8854718" cy="4678325"/>
          </a:xfrm>
          <a:prstGeom prst="rect">
            <a:avLst/>
          </a:prstGeom>
          <a:noFill/>
          <a:ln w="9525">
            <a:solidFill>
              <a:schemeClr val="tx1"/>
            </a:solidFill>
            <a:miter lim="800000"/>
            <a:headEnd/>
            <a:tailEnd/>
          </a:ln>
          <a:effectLst>
            <a:softEdge rad="76200"/>
          </a:effectLst>
          <a:extLst>
            <a:ext uri="{909E8E84-426E-40DD-AFC4-6F175D3DCCD1}">
              <a14:hiddenFill xmlns:a14="http://schemas.microsoft.com/office/drawing/2010/main">
                <a:solidFill>
                  <a:srgbClr val="FFFFFF"/>
                </a:solidFill>
              </a14:hiddenFill>
            </a:ext>
          </a:extLst>
        </p:spPr>
      </p:pic>
      <p:sp>
        <p:nvSpPr>
          <p:cNvPr id="5" name="Oval 4">
            <a:extLst>
              <a:ext uri="{FF2B5EF4-FFF2-40B4-BE49-F238E27FC236}">
                <a16:creationId xmlns:a16="http://schemas.microsoft.com/office/drawing/2014/main" id="{21CAD591-5621-A4D0-00E6-27FF84F3AB55}"/>
              </a:ext>
            </a:extLst>
          </p:cNvPr>
          <p:cNvSpPr/>
          <p:nvPr/>
        </p:nvSpPr>
        <p:spPr>
          <a:xfrm>
            <a:off x="8048846" y="4306186"/>
            <a:ext cx="3083442" cy="2211572"/>
          </a:xfrm>
          <a:prstGeom prst="ellipse">
            <a:avLst/>
          </a:prstGeom>
          <a:solidFill>
            <a:srgbClr val="86321E"/>
          </a:solidFill>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98183138-93FC-006D-9D85-03758D7AEE29}"/>
              </a:ext>
            </a:extLst>
          </p:cNvPr>
          <p:cNvSpPr txBox="1"/>
          <p:nvPr/>
        </p:nvSpPr>
        <p:spPr>
          <a:xfrm>
            <a:off x="8490097" y="4403859"/>
            <a:ext cx="2200940" cy="1815882"/>
          </a:xfrm>
          <a:prstGeom prst="rect">
            <a:avLst/>
          </a:prstGeom>
          <a:noFill/>
        </p:spPr>
        <p:txBody>
          <a:bodyPr wrap="square" rtlCol="0">
            <a:spAutoFit/>
          </a:bodyPr>
          <a:lstStyle/>
          <a:p>
            <a:pPr algn="ctr"/>
            <a:r>
              <a:rPr lang="en-US" sz="2800" dirty="0"/>
              <a:t>Material Improvement Starts at 30</a:t>
            </a:r>
          </a:p>
          <a:p>
            <a:pPr algn="ctr"/>
            <a:r>
              <a:rPr lang="en-US" sz="2800" dirty="0"/>
              <a:t>Attempts!</a:t>
            </a:r>
          </a:p>
        </p:txBody>
      </p:sp>
      <p:cxnSp>
        <p:nvCxnSpPr>
          <p:cNvPr id="8" name="Straight Arrow Connector 7">
            <a:extLst>
              <a:ext uri="{FF2B5EF4-FFF2-40B4-BE49-F238E27FC236}">
                <a16:creationId xmlns:a16="http://schemas.microsoft.com/office/drawing/2014/main" id="{769AF606-CB59-9690-5301-C4CE49DED4D5}"/>
              </a:ext>
            </a:extLst>
          </p:cNvPr>
          <p:cNvCxnSpPr/>
          <p:nvPr/>
        </p:nvCxnSpPr>
        <p:spPr>
          <a:xfrm flipH="1" flipV="1">
            <a:off x="5617712" y="4308162"/>
            <a:ext cx="2651760" cy="775542"/>
          </a:xfrm>
          <a:prstGeom prst="straightConnector1">
            <a:avLst/>
          </a:prstGeom>
          <a:ln w="98425">
            <a:solidFill>
              <a:srgbClr val="86321E"/>
            </a:solidFill>
            <a:tailEnd type="triangle"/>
          </a:ln>
        </p:spPr>
        <p:style>
          <a:lnRef idx="3">
            <a:schemeClr val="accent5"/>
          </a:lnRef>
          <a:fillRef idx="0">
            <a:schemeClr val="accent5"/>
          </a:fillRef>
          <a:effectRef idx="2">
            <a:schemeClr val="accent5"/>
          </a:effectRef>
          <a:fontRef idx="minor">
            <a:schemeClr val="tx1"/>
          </a:fontRef>
        </p:style>
      </p:cxnSp>
      <p:sp>
        <p:nvSpPr>
          <p:cNvPr id="9" name="TextBox 8">
            <a:extLst>
              <a:ext uri="{FF2B5EF4-FFF2-40B4-BE49-F238E27FC236}">
                <a16:creationId xmlns:a16="http://schemas.microsoft.com/office/drawing/2014/main" id="{BD6C8AE5-5BFD-0B2F-1555-3F5DAA3F0D00}"/>
              </a:ext>
            </a:extLst>
          </p:cNvPr>
          <p:cNvSpPr txBox="1"/>
          <p:nvPr/>
        </p:nvSpPr>
        <p:spPr>
          <a:xfrm>
            <a:off x="1597098" y="512135"/>
            <a:ext cx="9535190" cy="523220"/>
          </a:xfrm>
          <a:prstGeom prst="rect">
            <a:avLst/>
          </a:prstGeom>
          <a:noFill/>
        </p:spPr>
        <p:txBody>
          <a:bodyPr wrap="square" rtlCol="0">
            <a:spAutoFit/>
          </a:bodyPr>
          <a:lstStyle/>
          <a:p>
            <a:r>
              <a:rPr lang="en-US" sz="2800" dirty="0">
                <a:solidFill>
                  <a:schemeClr val="bg1"/>
                </a:solidFill>
                <a:latin typeface="Lato" panose="020F0502020204030203" pitchFamily="34" charset="0"/>
              </a:rPr>
              <a:t>AI Sales Role Play Practice Scores – 420,000 and Counting</a:t>
            </a:r>
          </a:p>
        </p:txBody>
      </p:sp>
      <p:sp>
        <p:nvSpPr>
          <p:cNvPr id="10" name="TextBox 9">
            <a:extLst>
              <a:ext uri="{FF2B5EF4-FFF2-40B4-BE49-F238E27FC236}">
                <a16:creationId xmlns:a16="http://schemas.microsoft.com/office/drawing/2014/main" id="{16BA52BD-705B-3C1C-A951-58C2789BD8DA}"/>
              </a:ext>
            </a:extLst>
          </p:cNvPr>
          <p:cNvSpPr txBox="1"/>
          <p:nvPr/>
        </p:nvSpPr>
        <p:spPr>
          <a:xfrm>
            <a:off x="3501656" y="5982217"/>
            <a:ext cx="5730949" cy="369332"/>
          </a:xfrm>
          <a:prstGeom prst="rect">
            <a:avLst/>
          </a:prstGeom>
          <a:noFill/>
        </p:spPr>
        <p:txBody>
          <a:bodyPr wrap="square" rtlCol="0">
            <a:spAutoFit/>
          </a:bodyPr>
          <a:lstStyle/>
          <a:p>
            <a:r>
              <a:rPr lang="en-US" dirty="0">
                <a:solidFill>
                  <a:schemeClr val="bg1"/>
                </a:solidFill>
              </a:rPr>
              <a:t>Number of Full (15-minute) Role Plays</a:t>
            </a:r>
          </a:p>
        </p:txBody>
      </p:sp>
      <p:sp>
        <p:nvSpPr>
          <p:cNvPr id="11" name="TextBox 10">
            <a:extLst>
              <a:ext uri="{FF2B5EF4-FFF2-40B4-BE49-F238E27FC236}">
                <a16:creationId xmlns:a16="http://schemas.microsoft.com/office/drawing/2014/main" id="{6400D2A2-0922-F144-DFFD-BC0BC7FB1127}"/>
              </a:ext>
            </a:extLst>
          </p:cNvPr>
          <p:cNvSpPr txBox="1"/>
          <p:nvPr/>
        </p:nvSpPr>
        <p:spPr>
          <a:xfrm rot="16200000">
            <a:off x="-165148" y="3194248"/>
            <a:ext cx="3865772" cy="369332"/>
          </a:xfrm>
          <a:prstGeom prst="rect">
            <a:avLst/>
          </a:prstGeom>
          <a:noFill/>
        </p:spPr>
        <p:txBody>
          <a:bodyPr wrap="square" rtlCol="0">
            <a:spAutoFit/>
          </a:bodyPr>
          <a:lstStyle/>
          <a:p>
            <a:r>
              <a:rPr lang="en-US" dirty="0">
                <a:solidFill>
                  <a:schemeClr val="bg1"/>
                </a:solidFill>
              </a:rPr>
              <a:t>Proficiency in the 5-Step Sales Process</a:t>
            </a:r>
          </a:p>
        </p:txBody>
      </p:sp>
    </p:spTree>
    <p:extLst>
      <p:ext uri="{BB962C8B-B14F-4D97-AF65-F5344CB8AC3E}">
        <p14:creationId xmlns:p14="http://schemas.microsoft.com/office/powerpoint/2010/main" val="21862003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2">
            <a:extLst>
              <a:ext uri="{FF2B5EF4-FFF2-40B4-BE49-F238E27FC236}">
                <a16:creationId xmlns:a16="http://schemas.microsoft.com/office/drawing/2014/main" id="{110C35EB-EEC3-5B49-15BB-5F3D0EE86BAF}"/>
              </a:ext>
            </a:extLst>
          </p:cNvPr>
          <p:cNvSpPr/>
          <p:nvPr/>
        </p:nvSpPr>
        <p:spPr>
          <a:xfrm>
            <a:off x="1" y="0"/>
            <a:ext cx="14083838" cy="6858000"/>
          </a:xfrm>
          <a:custGeom>
            <a:avLst/>
            <a:gdLst/>
            <a:ahLst/>
            <a:cxnLst/>
            <a:rect l="l" t="t" r="r" b="b"/>
            <a:pathLst>
              <a:path w="16230600" h="8176165">
                <a:moveTo>
                  <a:pt x="0" y="0"/>
                </a:moveTo>
                <a:lnTo>
                  <a:pt x="16230600" y="0"/>
                </a:lnTo>
                <a:lnTo>
                  <a:pt x="16230600" y="8176164"/>
                </a:lnTo>
                <a:lnTo>
                  <a:pt x="0" y="8176164"/>
                </a:lnTo>
                <a:lnTo>
                  <a:pt x="0" y="0"/>
                </a:lnTo>
                <a:close/>
              </a:path>
            </a:pathLst>
          </a:custGeom>
          <a:blipFill>
            <a:blip r:embed="rId3"/>
            <a:stretch>
              <a:fillRect/>
            </a:stretch>
          </a:blipFill>
        </p:spPr>
        <p:txBody>
          <a:bodyPr/>
          <a:lstStyle/>
          <a:p>
            <a:endParaRPr lang="en-US"/>
          </a:p>
        </p:txBody>
      </p:sp>
      <p:sp>
        <p:nvSpPr>
          <p:cNvPr id="6" name="Title 1">
            <a:extLst>
              <a:ext uri="{FF2B5EF4-FFF2-40B4-BE49-F238E27FC236}">
                <a16:creationId xmlns:a16="http://schemas.microsoft.com/office/drawing/2014/main" id="{E1F5EC0F-ECBB-981F-59EF-9D4F318603B5}"/>
              </a:ext>
            </a:extLst>
          </p:cNvPr>
          <p:cNvSpPr>
            <a:spLocks noGrp="1"/>
          </p:cNvSpPr>
          <p:nvPr>
            <p:ph type="title"/>
          </p:nvPr>
        </p:nvSpPr>
        <p:spPr>
          <a:xfrm>
            <a:off x="-133004" y="2029779"/>
            <a:ext cx="5345084" cy="788236"/>
          </a:xfrm>
        </p:spPr>
        <p:txBody>
          <a:bodyPr>
            <a:noAutofit/>
          </a:bodyPr>
          <a:lstStyle/>
          <a:p>
            <a:pPr algn="ctr"/>
            <a:r>
              <a:rPr lang="en-US" sz="4400" b="1" dirty="0">
                <a:solidFill>
                  <a:schemeClr val="bg2"/>
                </a:solidFill>
                <a:latin typeface="Lato" panose="020F0502020204030203" pitchFamily="34" charset="0"/>
                <a:cs typeface="Arial" panose="020B0604020202020204" pitchFamily="34" charset="0"/>
              </a:rPr>
              <a:t>WHAT DO WE KNOW ABOUT GIVING FEEDBACK?</a:t>
            </a:r>
          </a:p>
        </p:txBody>
      </p:sp>
    </p:spTree>
    <p:extLst>
      <p:ext uri="{BB962C8B-B14F-4D97-AF65-F5344CB8AC3E}">
        <p14:creationId xmlns:p14="http://schemas.microsoft.com/office/powerpoint/2010/main" val="74076692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2">
            <a:extLst>
              <a:ext uri="{FF2B5EF4-FFF2-40B4-BE49-F238E27FC236}">
                <a16:creationId xmlns:a16="http://schemas.microsoft.com/office/drawing/2014/main" id="{94F033D8-F434-834E-67F5-7E1375CE768F}"/>
              </a:ext>
            </a:extLst>
          </p:cNvPr>
          <p:cNvSpPr/>
          <p:nvPr/>
        </p:nvSpPr>
        <p:spPr>
          <a:xfrm>
            <a:off x="0" y="-928914"/>
            <a:ext cx="12192000" cy="7968343"/>
          </a:xfrm>
          <a:custGeom>
            <a:avLst/>
            <a:gdLst/>
            <a:ahLst/>
            <a:cxnLst/>
            <a:rect l="l" t="t" r="r" b="b"/>
            <a:pathLst>
              <a:path w="12340544" h="8229600">
                <a:moveTo>
                  <a:pt x="0" y="0"/>
                </a:moveTo>
                <a:lnTo>
                  <a:pt x="12340544" y="0"/>
                </a:lnTo>
                <a:lnTo>
                  <a:pt x="12340544" y="8229600"/>
                </a:lnTo>
                <a:lnTo>
                  <a:pt x="0" y="8229600"/>
                </a:lnTo>
                <a:lnTo>
                  <a:pt x="0" y="0"/>
                </a:lnTo>
                <a:close/>
              </a:path>
            </a:pathLst>
          </a:custGeom>
          <a:blipFill>
            <a:blip r:embed="rId3"/>
            <a:stretch>
              <a:fillRect/>
            </a:stretch>
          </a:blipFill>
        </p:spPr>
        <p:txBody>
          <a:bodyPr/>
          <a:lstStyle/>
          <a:p>
            <a:endParaRPr lang="en-US"/>
          </a:p>
        </p:txBody>
      </p:sp>
      <p:sp>
        <p:nvSpPr>
          <p:cNvPr id="2" name="Title 1">
            <a:extLst>
              <a:ext uri="{FF2B5EF4-FFF2-40B4-BE49-F238E27FC236}">
                <a16:creationId xmlns:a16="http://schemas.microsoft.com/office/drawing/2014/main" id="{ADFB623F-73CD-D908-C222-A72BC35330C9}"/>
              </a:ext>
            </a:extLst>
          </p:cNvPr>
          <p:cNvSpPr>
            <a:spLocks noGrp="1"/>
          </p:cNvSpPr>
          <p:nvPr>
            <p:ph type="title"/>
          </p:nvPr>
        </p:nvSpPr>
        <p:spPr/>
        <p:txBody>
          <a:bodyPr/>
          <a:lstStyle/>
          <a:p>
            <a:pPr algn="ctr"/>
            <a:r>
              <a:rPr lang="en-US" b="1" dirty="0">
                <a:solidFill>
                  <a:schemeClr val="bg2"/>
                </a:solidFill>
                <a:latin typeface="Lato" panose="020F0502020204030203" pitchFamily="34" charset="0"/>
              </a:rPr>
              <a:t>GIVE IT OFTEN AND WITH EMPATHY</a:t>
            </a:r>
          </a:p>
        </p:txBody>
      </p:sp>
    </p:spTree>
    <p:extLst>
      <p:ext uri="{BB962C8B-B14F-4D97-AF65-F5344CB8AC3E}">
        <p14:creationId xmlns:p14="http://schemas.microsoft.com/office/powerpoint/2010/main" val="41157914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2">
            <a:extLst>
              <a:ext uri="{FF2B5EF4-FFF2-40B4-BE49-F238E27FC236}">
                <a16:creationId xmlns:a16="http://schemas.microsoft.com/office/drawing/2014/main" id="{553448C0-1043-B447-961C-9F92DAF128E9}"/>
              </a:ext>
            </a:extLst>
          </p:cNvPr>
          <p:cNvSpPr txBox="1">
            <a:spLocks/>
          </p:cNvSpPr>
          <p:nvPr/>
        </p:nvSpPr>
        <p:spPr>
          <a:xfrm>
            <a:off x="5675085" y="2727134"/>
            <a:ext cx="6290930" cy="4362259"/>
          </a:xfrm>
          <a:prstGeom prst="rect">
            <a:avLst/>
          </a:prstGeom>
        </p:spPr>
        <p:txBody>
          <a:bodyPr vert="horz" lIns="91440" tIns="45720" rIns="91440" bIns="45720" rtlCol="0" anchor="b">
            <a:no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tint val="75000"/>
                  </a:schemeClr>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r>
              <a:rPr lang="en-US" sz="3600" dirty="0">
                <a:latin typeface="Lato" panose="020F0502020204030203" pitchFamily="34" charset="0"/>
                <a:cs typeface="Arial" panose="020B0604020202020204" pitchFamily="34" charset="0"/>
              </a:rPr>
              <a:t>HELP FIND VOICE AND YOURS TOO</a:t>
            </a:r>
          </a:p>
          <a:p>
            <a:endParaRPr lang="en-US" sz="3600" dirty="0">
              <a:solidFill>
                <a:srgbClr val="FFFFFF"/>
              </a:solidFill>
              <a:latin typeface="Lato" panose="020F0502020204030203" pitchFamily="34" charset="0"/>
              <a:cs typeface="Arial" panose="020B0604020202020204" pitchFamily="34" charset="0"/>
            </a:endParaRPr>
          </a:p>
        </p:txBody>
      </p:sp>
      <p:sp>
        <p:nvSpPr>
          <p:cNvPr id="3" name="Freeform 2">
            <a:extLst>
              <a:ext uri="{FF2B5EF4-FFF2-40B4-BE49-F238E27FC236}">
                <a16:creationId xmlns:a16="http://schemas.microsoft.com/office/drawing/2014/main" id="{CAFCB870-8D5B-54C2-0FFB-D24E3C81ADD1}"/>
              </a:ext>
            </a:extLst>
          </p:cNvPr>
          <p:cNvSpPr/>
          <p:nvPr/>
        </p:nvSpPr>
        <p:spPr>
          <a:xfrm>
            <a:off x="1" y="1"/>
            <a:ext cx="12192000" cy="6858000"/>
          </a:xfrm>
          <a:custGeom>
            <a:avLst/>
            <a:gdLst/>
            <a:ahLst/>
            <a:cxnLst/>
            <a:rect l="l" t="t" r="r" b="b"/>
            <a:pathLst>
              <a:path w="13744635" h="8229600">
                <a:moveTo>
                  <a:pt x="0" y="0"/>
                </a:moveTo>
                <a:lnTo>
                  <a:pt x="13744634" y="0"/>
                </a:lnTo>
                <a:lnTo>
                  <a:pt x="13744634" y="8229600"/>
                </a:lnTo>
                <a:lnTo>
                  <a:pt x="0" y="8229600"/>
                </a:lnTo>
                <a:lnTo>
                  <a:pt x="0" y="0"/>
                </a:lnTo>
                <a:close/>
              </a:path>
            </a:pathLst>
          </a:custGeom>
          <a:blipFill>
            <a:blip r:embed="rId3"/>
            <a:stretch>
              <a:fillRect/>
            </a:stretch>
          </a:blipFill>
        </p:spPr>
        <p:txBody>
          <a:bodyPr/>
          <a:lstStyle/>
          <a:p>
            <a:endParaRPr lang="en-US"/>
          </a:p>
        </p:txBody>
      </p:sp>
    </p:spTree>
    <p:extLst>
      <p:ext uri="{BB962C8B-B14F-4D97-AF65-F5344CB8AC3E}">
        <p14:creationId xmlns:p14="http://schemas.microsoft.com/office/powerpoint/2010/main" val="42616681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2">
            <a:extLst>
              <a:ext uri="{FF2B5EF4-FFF2-40B4-BE49-F238E27FC236}">
                <a16:creationId xmlns:a16="http://schemas.microsoft.com/office/drawing/2014/main" id="{FAEF4560-EAC8-B93F-DD77-A2E3725721A0}"/>
              </a:ext>
            </a:extLst>
          </p:cNvPr>
          <p:cNvSpPr/>
          <p:nvPr/>
        </p:nvSpPr>
        <p:spPr>
          <a:xfrm>
            <a:off x="1" y="0"/>
            <a:ext cx="12192000" cy="6858000"/>
          </a:xfrm>
          <a:custGeom>
            <a:avLst/>
            <a:gdLst/>
            <a:ahLst/>
            <a:cxnLst/>
            <a:rect l="l" t="t" r="r" b="b"/>
            <a:pathLst>
              <a:path w="12336690" h="8229600">
                <a:moveTo>
                  <a:pt x="0" y="0"/>
                </a:moveTo>
                <a:lnTo>
                  <a:pt x="12336690" y="0"/>
                </a:lnTo>
                <a:lnTo>
                  <a:pt x="12336690" y="8229600"/>
                </a:lnTo>
                <a:lnTo>
                  <a:pt x="0" y="8229600"/>
                </a:lnTo>
                <a:lnTo>
                  <a:pt x="0" y="0"/>
                </a:lnTo>
                <a:close/>
              </a:path>
            </a:pathLst>
          </a:custGeom>
          <a:blipFill>
            <a:blip r:embed="rId3"/>
            <a:stretch>
              <a:fillRect/>
            </a:stretch>
          </a:blipFill>
        </p:spPr>
        <p:txBody>
          <a:bodyPr/>
          <a:lstStyle/>
          <a:p>
            <a:endParaRPr lang="en-US"/>
          </a:p>
        </p:txBody>
      </p:sp>
      <p:sp>
        <p:nvSpPr>
          <p:cNvPr id="2" name="Title 1">
            <a:extLst>
              <a:ext uri="{FF2B5EF4-FFF2-40B4-BE49-F238E27FC236}">
                <a16:creationId xmlns:a16="http://schemas.microsoft.com/office/drawing/2014/main" id="{49DAF645-94E3-5484-7110-615AD2D6E589}"/>
              </a:ext>
            </a:extLst>
          </p:cNvPr>
          <p:cNvSpPr>
            <a:spLocks noGrp="1"/>
          </p:cNvSpPr>
          <p:nvPr>
            <p:ph type="title"/>
          </p:nvPr>
        </p:nvSpPr>
        <p:spPr>
          <a:xfrm>
            <a:off x="312820" y="863971"/>
            <a:ext cx="10098507" cy="1536382"/>
          </a:xfrm>
        </p:spPr>
        <p:txBody>
          <a:bodyPr>
            <a:normAutofit fontScale="90000"/>
          </a:bodyPr>
          <a:lstStyle/>
          <a:p>
            <a:r>
              <a:rPr lang="en-US" b="1" dirty="0">
                <a:solidFill>
                  <a:schemeClr val="bg2"/>
                </a:solidFill>
                <a:latin typeface="Lato" panose="020F0502020204030203" pitchFamily="34" charset="0"/>
                <a:cs typeface="Arial" panose="020B0604020202020204" pitchFamily="34" charset="0"/>
              </a:rPr>
              <a:t>How will you engage</a:t>
            </a:r>
            <a:br>
              <a:rPr lang="en-US" b="1" dirty="0">
                <a:solidFill>
                  <a:schemeClr val="bg2"/>
                </a:solidFill>
                <a:latin typeface="Lato" panose="020F0502020204030203" pitchFamily="34" charset="0"/>
                <a:cs typeface="Arial" panose="020B0604020202020204" pitchFamily="34" charset="0"/>
              </a:rPr>
            </a:br>
            <a:r>
              <a:rPr lang="en-US" b="1" dirty="0">
                <a:solidFill>
                  <a:schemeClr val="bg2"/>
                </a:solidFill>
                <a:latin typeface="Lato" panose="020F0502020204030203" pitchFamily="34" charset="0"/>
                <a:cs typeface="Arial" panose="020B0604020202020204" pitchFamily="34" charset="0"/>
              </a:rPr>
              <a:t>students this </a:t>
            </a:r>
            <a:br>
              <a:rPr lang="en-US" b="1" dirty="0">
                <a:solidFill>
                  <a:schemeClr val="bg2"/>
                </a:solidFill>
                <a:latin typeface="Lato" panose="020F0502020204030203" pitchFamily="34" charset="0"/>
                <a:cs typeface="Arial" panose="020B0604020202020204" pitchFamily="34" charset="0"/>
              </a:rPr>
            </a:br>
            <a:r>
              <a:rPr lang="en-US" b="1" dirty="0">
                <a:solidFill>
                  <a:schemeClr val="bg2"/>
                </a:solidFill>
                <a:latin typeface="Lato" panose="020F0502020204030203" pitchFamily="34" charset="0"/>
                <a:cs typeface="Arial" panose="020B0604020202020204" pitchFamily="34" charset="0"/>
              </a:rPr>
              <a:t>semester?</a:t>
            </a:r>
          </a:p>
        </p:txBody>
      </p:sp>
    </p:spTree>
    <p:extLst>
      <p:ext uri="{BB962C8B-B14F-4D97-AF65-F5344CB8AC3E}">
        <p14:creationId xmlns:p14="http://schemas.microsoft.com/office/powerpoint/2010/main" val="21663712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7">
            <a:extLst>
              <a:ext uri="{FF2B5EF4-FFF2-40B4-BE49-F238E27FC236}">
                <a16:creationId xmlns:a16="http://schemas.microsoft.com/office/drawing/2014/main" id="{3D4333E2-4B9D-2A9E-633C-1CA3C062564C}"/>
              </a:ext>
            </a:extLst>
          </p:cNvPr>
          <p:cNvSpPr txBox="1">
            <a:spLocks/>
          </p:cNvSpPr>
          <p:nvPr/>
        </p:nvSpPr>
        <p:spPr>
          <a:xfrm>
            <a:off x="1108095" y="1258843"/>
            <a:ext cx="11199616" cy="5236369"/>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tint val="75000"/>
                  </a:schemeClr>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r>
              <a:rPr lang="en-US" sz="4800" dirty="0">
                <a:solidFill>
                  <a:schemeClr val="tx1"/>
                </a:solidFill>
                <a:latin typeface="Lato" panose="020F0502020204030203" pitchFamily="34" charset="0"/>
                <a:cs typeface="Arial" panose="020B0604020202020204" pitchFamily="34" charset="0"/>
              </a:rPr>
              <a:t>Keep an active learning environment</a:t>
            </a:r>
          </a:p>
          <a:p>
            <a:r>
              <a:rPr lang="en-US" sz="4800" dirty="0">
                <a:solidFill>
                  <a:schemeClr val="tx1"/>
                </a:solidFill>
                <a:latin typeface="Lato" panose="020F0502020204030203" pitchFamily="34" charset="0"/>
                <a:cs typeface="Arial" panose="020B0604020202020204" pitchFamily="34" charset="0"/>
              </a:rPr>
              <a:t>Use games to engage and reset</a:t>
            </a:r>
          </a:p>
          <a:p>
            <a:r>
              <a:rPr lang="en-US" sz="4800" dirty="0">
                <a:solidFill>
                  <a:schemeClr val="tx1"/>
                </a:solidFill>
                <a:latin typeface="Lato" panose="020F0502020204030203" pitchFamily="34" charset="0"/>
                <a:cs typeface="Arial" panose="020B0604020202020204" pitchFamily="34" charset="0"/>
              </a:rPr>
              <a:t>Encourage purposeful practice</a:t>
            </a:r>
          </a:p>
          <a:p>
            <a:r>
              <a:rPr lang="en-US" sz="4800" dirty="0">
                <a:solidFill>
                  <a:schemeClr val="tx1"/>
                </a:solidFill>
                <a:latin typeface="Lato" panose="020F0502020204030203" pitchFamily="34" charset="0"/>
                <a:cs typeface="Arial" panose="020B0604020202020204" pitchFamily="34" charset="0"/>
              </a:rPr>
              <a:t>AI tools can make class more fun</a:t>
            </a:r>
          </a:p>
          <a:p>
            <a:r>
              <a:rPr lang="en-US" sz="4800" dirty="0">
                <a:solidFill>
                  <a:schemeClr val="tx1"/>
                </a:solidFill>
                <a:latin typeface="Lato" panose="020F0502020204030203" pitchFamily="34" charset="0"/>
                <a:cs typeface="Arial" panose="020B0604020202020204" pitchFamily="34" charset="0"/>
              </a:rPr>
              <a:t>You are already ahead</a:t>
            </a:r>
          </a:p>
          <a:p>
            <a:r>
              <a:rPr lang="en-US" sz="4800" dirty="0">
                <a:solidFill>
                  <a:schemeClr val="tx1"/>
                </a:solidFill>
                <a:latin typeface="Lato" panose="020F0502020204030203" pitchFamily="34" charset="0"/>
                <a:cs typeface="Arial" panose="020B0604020202020204" pitchFamily="34" charset="0"/>
              </a:rPr>
              <a:t>We’re in it together</a:t>
            </a:r>
          </a:p>
          <a:p>
            <a:endParaRPr lang="en-US" sz="4800" dirty="0">
              <a:solidFill>
                <a:schemeClr val="tx1"/>
              </a:solidFill>
              <a:latin typeface="Oswald" pitchFamily="2" charset="0"/>
              <a:cs typeface="Arial" panose="020B0604020202020204" pitchFamily="34" charset="0"/>
            </a:endParaRPr>
          </a:p>
          <a:p>
            <a:endParaRPr lang="en-US" sz="4800" dirty="0">
              <a:solidFill>
                <a:schemeClr val="bg1"/>
              </a:solidFill>
              <a:latin typeface="Oswald" pitchFamily="2" charset="0"/>
              <a:cs typeface="Arial" panose="020B0604020202020204" pitchFamily="34" charset="0"/>
            </a:endParaRPr>
          </a:p>
          <a:p>
            <a:endParaRPr lang="en-US" sz="4800" dirty="0">
              <a:solidFill>
                <a:schemeClr val="bg1"/>
              </a:solidFill>
              <a:latin typeface="Oswald" pitchFamily="2" charset="0"/>
              <a:cs typeface="Arial" panose="020B0604020202020204" pitchFamily="34" charset="0"/>
            </a:endParaRPr>
          </a:p>
          <a:p>
            <a:endParaRPr lang="en-US" sz="4800" dirty="0">
              <a:solidFill>
                <a:schemeClr val="bg1"/>
              </a:solidFill>
              <a:latin typeface="Oswald" pitchFamily="2" charset="0"/>
            </a:endParaRPr>
          </a:p>
        </p:txBody>
      </p:sp>
    </p:spTree>
    <p:extLst>
      <p:ext uri="{BB962C8B-B14F-4D97-AF65-F5344CB8AC3E}">
        <p14:creationId xmlns:p14="http://schemas.microsoft.com/office/powerpoint/2010/main" val="20708451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fade">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fade">
                                      <p:cBhvr>
                                        <p:cTn id="17" dur="5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fade">
                                      <p:cBhvr>
                                        <p:cTn id="22" dur="500"/>
                                        <p:tgtEl>
                                          <p:spTgt spid="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5">
                                            <p:txEl>
                                              <p:pRg st="4" end="4"/>
                                            </p:txEl>
                                          </p:spTgt>
                                        </p:tgtEl>
                                        <p:attrNameLst>
                                          <p:attrName>style.visibility</p:attrName>
                                        </p:attrNameLst>
                                      </p:cBhvr>
                                      <p:to>
                                        <p:strVal val="visible"/>
                                      </p:to>
                                    </p:set>
                                    <p:animEffect transition="in" filter="fade">
                                      <p:cBhvr>
                                        <p:cTn id="27" dur="500"/>
                                        <p:tgtEl>
                                          <p:spTgt spid="5">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5">
                                            <p:txEl>
                                              <p:pRg st="5" end="5"/>
                                            </p:txEl>
                                          </p:spTgt>
                                        </p:tgtEl>
                                        <p:attrNameLst>
                                          <p:attrName>style.visibility</p:attrName>
                                        </p:attrNameLst>
                                      </p:cBhvr>
                                      <p:to>
                                        <p:strVal val="visible"/>
                                      </p:to>
                                    </p:set>
                                    <p:animEffect transition="in" filter="fade">
                                      <p:cBhvr>
                                        <p:cTn id="32" dur="500"/>
                                        <p:tgtEl>
                                          <p:spTgt spid="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2">
            <a:extLst>
              <a:ext uri="{FF2B5EF4-FFF2-40B4-BE49-F238E27FC236}">
                <a16:creationId xmlns:a16="http://schemas.microsoft.com/office/drawing/2014/main" id="{845BB30F-EEF8-DD27-2D4F-DB53038B8405}"/>
              </a:ext>
            </a:extLst>
          </p:cNvPr>
          <p:cNvSpPr/>
          <p:nvPr/>
        </p:nvSpPr>
        <p:spPr>
          <a:xfrm>
            <a:off x="0" y="0"/>
            <a:ext cx="12192000" cy="6858000"/>
          </a:xfrm>
          <a:custGeom>
            <a:avLst/>
            <a:gdLst/>
            <a:ahLst/>
            <a:cxnLst/>
            <a:rect l="l" t="t" r="r" b="b"/>
            <a:pathLst>
              <a:path w="16230600" h="7439025">
                <a:moveTo>
                  <a:pt x="0" y="0"/>
                </a:moveTo>
                <a:lnTo>
                  <a:pt x="16230600" y="0"/>
                </a:lnTo>
                <a:lnTo>
                  <a:pt x="16230600" y="7439026"/>
                </a:lnTo>
                <a:lnTo>
                  <a:pt x="0" y="7439026"/>
                </a:lnTo>
                <a:lnTo>
                  <a:pt x="0" y="0"/>
                </a:lnTo>
                <a:close/>
              </a:path>
            </a:pathLst>
          </a:custGeom>
          <a:blipFill>
            <a:blip r:embed="rId3"/>
            <a:stretch>
              <a:fillRect/>
            </a:stretch>
          </a:blipFill>
        </p:spPr>
        <p:txBody>
          <a:bodyPr/>
          <a:lstStyle/>
          <a:p>
            <a:endParaRPr lang="en-US"/>
          </a:p>
        </p:txBody>
      </p:sp>
      <p:sp>
        <p:nvSpPr>
          <p:cNvPr id="6" name="Content Placeholder 7">
            <a:extLst>
              <a:ext uri="{FF2B5EF4-FFF2-40B4-BE49-F238E27FC236}">
                <a16:creationId xmlns:a16="http://schemas.microsoft.com/office/drawing/2014/main" id="{A5B594D8-E429-4C46-FDE6-C7FDAE51B8BE}"/>
              </a:ext>
            </a:extLst>
          </p:cNvPr>
          <p:cNvSpPr txBox="1">
            <a:spLocks/>
          </p:cNvSpPr>
          <p:nvPr/>
        </p:nvSpPr>
        <p:spPr>
          <a:xfrm>
            <a:off x="821702" y="1595173"/>
            <a:ext cx="9379014" cy="4351338"/>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tint val="75000"/>
                  </a:schemeClr>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endParaRPr lang="en-US" sz="4000" dirty="0">
              <a:solidFill>
                <a:schemeClr val="bg1"/>
              </a:solidFill>
              <a:latin typeface="Oswald" pitchFamily="2" charset="0"/>
              <a:cs typeface="Arial" panose="020B0604020202020204" pitchFamily="34" charset="0"/>
            </a:endParaRPr>
          </a:p>
          <a:p>
            <a:endParaRPr lang="en-US" sz="4000" dirty="0">
              <a:solidFill>
                <a:schemeClr val="bg1"/>
              </a:solidFill>
              <a:latin typeface="Oswald" pitchFamily="2" charset="0"/>
              <a:cs typeface="Arial" panose="020B0604020202020204" pitchFamily="34" charset="0"/>
            </a:endParaRPr>
          </a:p>
          <a:p>
            <a:endParaRPr lang="en-US" sz="4000" dirty="0">
              <a:solidFill>
                <a:schemeClr val="bg1"/>
              </a:solidFill>
              <a:latin typeface="Oswald" pitchFamily="2" charset="0"/>
              <a:cs typeface="Arial" panose="020B0604020202020204" pitchFamily="34" charset="0"/>
            </a:endParaRPr>
          </a:p>
          <a:p>
            <a:endParaRPr lang="en-US" dirty="0">
              <a:solidFill>
                <a:schemeClr val="bg1"/>
              </a:solidFill>
              <a:latin typeface="Oswald" pitchFamily="2" charset="0"/>
            </a:endParaRPr>
          </a:p>
        </p:txBody>
      </p:sp>
    </p:spTree>
    <p:extLst>
      <p:ext uri="{BB962C8B-B14F-4D97-AF65-F5344CB8AC3E}">
        <p14:creationId xmlns:p14="http://schemas.microsoft.com/office/powerpoint/2010/main" val="146611557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D383D7-5A82-A211-ACE1-9483CCA65915}"/>
              </a:ext>
            </a:extLst>
          </p:cNvPr>
          <p:cNvSpPr>
            <a:spLocks noGrp="1"/>
          </p:cNvSpPr>
          <p:nvPr>
            <p:ph type="title"/>
          </p:nvPr>
        </p:nvSpPr>
        <p:spPr>
          <a:xfrm>
            <a:off x="913191" y="1893047"/>
            <a:ext cx="4540960" cy="3071906"/>
          </a:xfrm>
        </p:spPr>
        <p:txBody>
          <a:bodyPr vert="horz" lIns="91440" tIns="45720" rIns="91440" bIns="45720" rtlCol="0" anchor="t">
            <a:normAutofit/>
          </a:bodyPr>
          <a:lstStyle/>
          <a:p>
            <a:r>
              <a:rPr lang="en-US" sz="4000" kern="1200" dirty="0">
                <a:solidFill>
                  <a:srgbClr val="FFFFFF"/>
                </a:solidFill>
                <a:latin typeface="Oswald" pitchFamily="2" charset="0"/>
              </a:rPr>
              <a:t>Let’s continue the conversation</a:t>
            </a:r>
          </a:p>
        </p:txBody>
      </p:sp>
      <p:pic>
        <p:nvPicPr>
          <p:cNvPr id="4" name="Google Shape;296;p36">
            <a:extLst>
              <a:ext uri="{FF2B5EF4-FFF2-40B4-BE49-F238E27FC236}">
                <a16:creationId xmlns:a16="http://schemas.microsoft.com/office/drawing/2014/main" id="{7A0F67A8-26B1-74F5-FB1C-77CB6E882AB2}"/>
              </a:ext>
            </a:extLst>
          </p:cNvPr>
          <p:cNvPicPr preferRelativeResize="0"/>
          <p:nvPr/>
        </p:nvPicPr>
        <p:blipFill>
          <a:blip r:embed="rId3"/>
          <a:stretch>
            <a:fillRect/>
          </a:stretch>
        </p:blipFill>
        <p:spPr>
          <a:xfrm>
            <a:off x="6507125" y="990042"/>
            <a:ext cx="3236760" cy="4657685"/>
          </a:xfrm>
          <a:prstGeom prst="rect">
            <a:avLst/>
          </a:prstGeom>
          <a:noFill/>
        </p:spPr>
      </p:pic>
      <p:pic>
        <p:nvPicPr>
          <p:cNvPr id="2050" name="Picture 2" descr="Linkedin&quot; Icon - Download for free – Iconduck">
            <a:extLst>
              <a:ext uri="{FF2B5EF4-FFF2-40B4-BE49-F238E27FC236}">
                <a16:creationId xmlns:a16="http://schemas.microsoft.com/office/drawing/2014/main" id="{22521AED-7D69-38F0-B12E-E5DDD962486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451640" y="4012519"/>
            <a:ext cx="1562686" cy="15626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648968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0" presetClass="entr" presetSubtype="0" fill="hold" nodeType="withEffect">
                                  <p:stCondLst>
                                    <p:cond delay="0"/>
                                  </p:stCondLst>
                                  <p:childTnLst>
                                    <p:set>
                                      <p:cBhvr>
                                        <p:cTn id="8" dur="1" fill="hold">
                                          <p:stCondLst>
                                            <p:cond delay="0"/>
                                          </p:stCondLst>
                                        </p:cTn>
                                        <p:tgtEl>
                                          <p:spTgt spid="2050"/>
                                        </p:tgtEl>
                                        <p:attrNameLst>
                                          <p:attrName>style.visibility</p:attrName>
                                        </p:attrNameLst>
                                      </p:cBhvr>
                                      <p:to>
                                        <p:strVal val="visible"/>
                                      </p:to>
                                    </p:set>
                                    <p:animEffect transition="in" filter="fade">
                                      <p:cBhvr>
                                        <p:cTn id="9" dur="1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1D0AF59-99C3-4251-AB9A-C966C6AD44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1855405F-37A2-4869-9154-F8BE3BECE6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w="9525">
            <a:noFill/>
          </a:ln>
          <a:effectLst>
            <a:outerShdw blurRad="63500" dist="17780" dir="5400000" algn="t" rotWithShape="0">
              <a:prstClr val="black">
                <a:alpha val="4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IMG_4604">
            <a:hlinkClick r:id="" action="ppaction://media"/>
            <a:extLst>
              <a:ext uri="{FF2B5EF4-FFF2-40B4-BE49-F238E27FC236}">
                <a16:creationId xmlns:a16="http://schemas.microsoft.com/office/drawing/2014/main" id="{BE5BAB1D-5247-4E97-539E-921A8559EA43}"/>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7388453" y="643467"/>
            <a:ext cx="3133724" cy="5571066"/>
          </a:xfrm>
          <a:prstGeom prst="rect">
            <a:avLst/>
          </a:prstGeom>
        </p:spPr>
      </p:pic>
      <p:sp>
        <p:nvSpPr>
          <p:cNvPr id="3" name="Title 1">
            <a:extLst>
              <a:ext uri="{FF2B5EF4-FFF2-40B4-BE49-F238E27FC236}">
                <a16:creationId xmlns:a16="http://schemas.microsoft.com/office/drawing/2014/main" id="{A37DBF21-0A48-D997-7C54-3F312A86C48A}"/>
              </a:ext>
            </a:extLst>
          </p:cNvPr>
          <p:cNvSpPr txBox="1">
            <a:spLocks/>
          </p:cNvSpPr>
          <p:nvPr/>
        </p:nvSpPr>
        <p:spPr>
          <a:xfrm>
            <a:off x="1357848" y="1241342"/>
            <a:ext cx="10098507" cy="4245057"/>
          </a:xfrm>
          <a:prstGeom prst="rect">
            <a:avLst/>
          </a:prstGeom>
        </p:spPr>
        <p:txBody>
          <a:bodyP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solidFill>
                  <a:schemeClr val="bg2"/>
                </a:solidFill>
                <a:latin typeface="Lato" panose="020F0502020204030203" pitchFamily="34" charset="0"/>
                <a:cs typeface="Arial" panose="020B0604020202020204" pitchFamily="34" charset="0"/>
              </a:rPr>
              <a:t>Jillian Ulicki</a:t>
            </a:r>
          </a:p>
          <a:p>
            <a:r>
              <a:rPr lang="en-US" b="1" dirty="0">
                <a:solidFill>
                  <a:schemeClr val="bg2"/>
                </a:solidFill>
                <a:latin typeface="Lato" panose="020F0502020204030203" pitchFamily="34" charset="0"/>
                <a:cs typeface="Arial" panose="020B0604020202020204" pitchFamily="34" charset="0"/>
              </a:rPr>
              <a:t>RNMKRS competitor</a:t>
            </a:r>
          </a:p>
          <a:p>
            <a:endParaRPr lang="en-US" b="1" dirty="0">
              <a:solidFill>
                <a:schemeClr val="bg2"/>
              </a:solidFill>
              <a:latin typeface="Lato" panose="020F0502020204030203" pitchFamily="34" charset="0"/>
              <a:cs typeface="Arial" panose="020B0604020202020204" pitchFamily="34" charset="0"/>
            </a:endParaRPr>
          </a:p>
          <a:p>
            <a:r>
              <a:rPr lang="en-US" b="1" dirty="0">
                <a:solidFill>
                  <a:schemeClr val="bg2"/>
                </a:solidFill>
                <a:latin typeface="Lato" panose="020F0502020204030203" pitchFamily="34" charset="0"/>
                <a:cs typeface="Arial" panose="020B0604020202020204" pitchFamily="34" charset="0"/>
              </a:rPr>
              <a:t>Creating a safe practice</a:t>
            </a:r>
          </a:p>
          <a:p>
            <a:r>
              <a:rPr lang="en-US" b="1" dirty="0">
                <a:solidFill>
                  <a:schemeClr val="bg2"/>
                </a:solidFill>
                <a:latin typeface="Lato" panose="020F0502020204030203" pitchFamily="34" charset="0"/>
                <a:cs typeface="Arial" panose="020B0604020202020204" pitchFamily="34" charset="0"/>
              </a:rPr>
              <a:t>space to drive sales </a:t>
            </a:r>
          </a:p>
          <a:p>
            <a:r>
              <a:rPr lang="en-US" b="1" dirty="0">
                <a:solidFill>
                  <a:schemeClr val="bg2"/>
                </a:solidFill>
                <a:latin typeface="Lato" panose="020F0502020204030203" pitchFamily="34" charset="0"/>
                <a:cs typeface="Arial" panose="020B0604020202020204" pitchFamily="34" charset="0"/>
              </a:rPr>
              <a:t>effectiveness</a:t>
            </a:r>
          </a:p>
        </p:txBody>
      </p:sp>
    </p:spTree>
    <p:extLst>
      <p:ext uri="{BB962C8B-B14F-4D97-AF65-F5344CB8AC3E}">
        <p14:creationId xmlns:p14="http://schemas.microsoft.com/office/powerpoint/2010/main" val="11737171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0409"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29AF8C"/>
      </a:accent1>
      <a:accent2>
        <a:srgbClr val="97BE49"/>
      </a:accent2>
      <a:accent3>
        <a:srgbClr val="3D9CCC"/>
      </a:accent3>
      <a:accent4>
        <a:srgbClr val="7C60C6"/>
      </a:accent4>
      <a:accent5>
        <a:srgbClr val="C9492C"/>
      </a:accent5>
      <a:accent6>
        <a:srgbClr val="D58C2E"/>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3E4F19A7-A959-40BB-972C-4880BAF8EB0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 2013 - 2022</Template>
  <TotalTime>4424</TotalTime>
  <Words>765</Words>
  <Application>Microsoft Office PowerPoint</Application>
  <PresentationFormat>Widescreen</PresentationFormat>
  <Paragraphs>125</Paragraphs>
  <Slides>23</Slides>
  <Notes>21</Notes>
  <HiddenSlides>0</HiddenSlides>
  <MMClips>1</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23</vt:i4>
      </vt:variant>
    </vt:vector>
  </HeadingPairs>
  <TitlesOfParts>
    <vt:vector size="30" baseType="lpstr">
      <vt:lpstr>Arial</vt:lpstr>
      <vt:lpstr>Calibri</vt:lpstr>
      <vt:lpstr>Calibri Light</vt:lpstr>
      <vt:lpstr>Lato</vt:lpstr>
      <vt:lpstr>Oswald</vt:lpstr>
      <vt:lpstr>Times New Roman</vt:lpstr>
      <vt:lpstr>Office Theme</vt:lpstr>
      <vt:lpstr>How To Boost Student Engagement</vt:lpstr>
      <vt:lpstr>PowerPoint Presentation</vt:lpstr>
      <vt:lpstr>PowerPoint Presentation</vt:lpstr>
      <vt:lpstr>WHY EDUCATORS STRUGGLE </vt:lpstr>
      <vt:lpstr>PowerPoint Presentation</vt:lpstr>
      <vt:lpstr>WHAT ISN’T WORKING? </vt:lpstr>
      <vt:lpstr>PowerPoint Presentation</vt:lpstr>
      <vt:lpstr>PowerPoint Presentation</vt:lpstr>
      <vt:lpstr>WHAT WORKS? </vt:lpstr>
      <vt:lpstr>PowerPoint Presentation</vt:lpstr>
      <vt:lpstr>PowerPoint Presentation</vt:lpstr>
      <vt:lpstr>PowerPoint Presentation</vt:lpstr>
      <vt:lpstr>PowerPoint Presentation</vt:lpstr>
      <vt:lpstr>USING GAMIFICATION TO DELIVER AN EXCITING AND RELVENAT LEARNING EXPEREINCE  </vt:lpstr>
      <vt:lpstr>PowerPoint Presentation</vt:lpstr>
      <vt:lpstr>WHAT DO WE KNOW ABOUT GIVING FEEDBACK?</vt:lpstr>
      <vt:lpstr>GIVE IT OFTEN AND WITH EMPATHY</vt:lpstr>
      <vt:lpstr>PowerPoint Presentation</vt:lpstr>
      <vt:lpstr>How will you engage students this  semester?</vt:lpstr>
      <vt:lpstr>PowerPoint Presentation</vt:lpstr>
      <vt:lpstr>PowerPoint Presentation</vt:lpstr>
      <vt:lpstr>Let’s continue the conversation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Motivating Teams Amid Uncertainty</dc:title>
  <dc:creator>Stefanie Boyer</dc:creator>
  <cp:lastModifiedBy>Marty Holmes</cp:lastModifiedBy>
  <cp:revision>28</cp:revision>
  <cp:lastPrinted>2023-06-23T00:40:19Z</cp:lastPrinted>
  <dcterms:created xsi:type="dcterms:W3CDTF">2023-06-21T04:11:56Z</dcterms:created>
  <dcterms:modified xsi:type="dcterms:W3CDTF">2023-10-12T17:57:48Z</dcterms:modified>
</cp:coreProperties>
</file>